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9"/>
  </p:notesMasterIdLst>
  <p:sldIdLst>
    <p:sldId id="301" r:id="rId2"/>
    <p:sldId id="342" r:id="rId3"/>
    <p:sldId id="343" r:id="rId4"/>
    <p:sldId id="259" r:id="rId5"/>
    <p:sldId id="260" r:id="rId6"/>
    <p:sldId id="261" r:id="rId7"/>
    <p:sldId id="265" r:id="rId8"/>
    <p:sldId id="297" r:id="rId9"/>
    <p:sldId id="272" r:id="rId10"/>
    <p:sldId id="273" r:id="rId11"/>
    <p:sldId id="276" r:id="rId12"/>
    <p:sldId id="277" r:id="rId13"/>
    <p:sldId id="278" r:id="rId14"/>
    <p:sldId id="274" r:id="rId15"/>
    <p:sldId id="275" r:id="rId16"/>
    <p:sldId id="340" r:id="rId17"/>
    <p:sldId id="338" r:id="rId18"/>
    <p:sldId id="309" r:id="rId19"/>
    <p:sldId id="310" r:id="rId20"/>
    <p:sldId id="318" r:id="rId21"/>
    <p:sldId id="324" r:id="rId22"/>
    <p:sldId id="319" r:id="rId23"/>
    <p:sldId id="326" r:id="rId24"/>
    <p:sldId id="339" r:id="rId25"/>
    <p:sldId id="327" r:id="rId26"/>
    <p:sldId id="344" r:id="rId27"/>
    <p:sldId id="336" r:id="rId28"/>
  </p:sldIdLst>
  <p:sldSz cx="20599400" cy="12952413"/>
  <p:notesSz cx="6858000" cy="9144000"/>
  <p:embeddedFontLst>
    <p:embeddedFont>
      <p:font typeface="나눔고딕 ExtraBold" panose="020B0600000101010101" charset="-127"/>
      <p:bold r:id="rId30"/>
    </p:embeddedFont>
    <p:embeddedFont>
      <p:font typeface="나눔고딕 Light" panose="020B0600000101010101" charset="-127"/>
      <p:regular r:id="rId31"/>
    </p:embeddedFont>
    <p:embeddedFont>
      <p:font typeface="Arial Narrow" panose="020B0606020202030204" pitchFamily="34" charset="0"/>
      <p:regular r:id="rId32"/>
      <p:bold r:id="rId33"/>
      <p:italic r:id="rId34"/>
      <p:boldItalic r:id="rId35"/>
    </p:embeddedFont>
    <p:embeddedFont>
      <p:font typeface="Helvetica" panose="020B0604020202020204" pitchFamily="34" charset="0"/>
      <p:regular r:id="rId36"/>
      <p:bold r:id="rId37"/>
      <p:italic r:id="rId38"/>
      <p:boldItalic r:id="rId39"/>
    </p:embeddedFont>
    <p:embeddedFont>
      <p:font typeface="맑은 고딕" panose="020B0503020000020004" pitchFamily="50" charset="-127"/>
      <p:regular r:id="rId40"/>
      <p:bold r:id="rId41"/>
    </p:embeddedFont>
  </p:embeddedFontLst>
  <p:defaultTextStyle>
    <a:defPPr marL="0" marR="0" indent="0" algn="l" defTabSz="1132302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29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2341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97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1pPr>
    <a:lvl2pPr marL="0" marR="0" indent="0" algn="ctr" defTabSz="72341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97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2pPr>
    <a:lvl3pPr marL="0" marR="0" indent="0" algn="ctr" defTabSz="72341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97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3pPr>
    <a:lvl4pPr marL="0" marR="0" indent="0" algn="ctr" defTabSz="72341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97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4pPr>
    <a:lvl5pPr marL="0" marR="0" indent="0" algn="ctr" defTabSz="72341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97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5pPr>
    <a:lvl6pPr marL="0" marR="0" indent="0" algn="ctr" defTabSz="72341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97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6pPr>
    <a:lvl7pPr marL="0" marR="0" indent="0" algn="ctr" defTabSz="72341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97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7pPr>
    <a:lvl8pPr marL="0" marR="0" indent="0" algn="ctr" defTabSz="72341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97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8pPr>
    <a:lvl9pPr marL="0" marR="0" indent="0" algn="ctr" defTabSz="723415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2972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pple SD 산돌고딕 Neo 일반체"/>
        <a:ea typeface="Apple SD 산돌고딕 Neo 일반체"/>
        <a:cs typeface="Apple SD 산돌고딕 Neo 일반체"/>
        <a:sym typeface="Apple SD 산돌고딕 Neo 일반체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648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나래" initials="나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6BA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D8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/>
      <a:tcStyle>
        <a:tcBdr/>
        <a:fill>
          <a:solidFill>
            <a:srgbClr val="FCE9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236" autoAdjust="0"/>
  </p:normalViewPr>
  <p:slideViewPr>
    <p:cSldViewPr snapToGrid="0">
      <p:cViewPr varScale="1">
        <p:scale>
          <a:sx n="52" d="100"/>
          <a:sy n="52" d="100"/>
        </p:scale>
        <p:origin x="1810" y="72"/>
      </p:cViewPr>
      <p:guideLst>
        <p:guide orient="horz" pos="4080"/>
        <p:guide pos="6489"/>
      </p:guideLst>
    </p:cSldViewPr>
  </p:slideViewPr>
  <p:outlineViewPr>
    <p:cViewPr>
      <p:scale>
        <a:sx n="33" d="100"/>
        <a:sy n="33" d="100"/>
      </p:scale>
      <p:origin x="0" y="-12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8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396203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66151" latinLnBrk="0">
      <a:lnSpc>
        <a:spcPct val="117999"/>
      </a:lnSpc>
      <a:defRPr sz="2724">
        <a:latin typeface="+mj-lt"/>
        <a:ea typeface="+mj-ea"/>
        <a:cs typeface="+mj-cs"/>
        <a:sym typeface="Helvetica Neue"/>
      </a:defRPr>
    </a:lvl1pPr>
    <a:lvl2pPr indent="283075" defTabSz="566151" latinLnBrk="0">
      <a:lnSpc>
        <a:spcPct val="117999"/>
      </a:lnSpc>
      <a:defRPr sz="2724">
        <a:latin typeface="+mj-lt"/>
        <a:ea typeface="+mj-ea"/>
        <a:cs typeface="+mj-cs"/>
        <a:sym typeface="Helvetica Neue"/>
      </a:defRPr>
    </a:lvl2pPr>
    <a:lvl3pPr indent="566151" defTabSz="566151" latinLnBrk="0">
      <a:lnSpc>
        <a:spcPct val="117999"/>
      </a:lnSpc>
      <a:defRPr sz="2724">
        <a:latin typeface="+mj-lt"/>
        <a:ea typeface="+mj-ea"/>
        <a:cs typeface="+mj-cs"/>
        <a:sym typeface="Helvetica Neue"/>
      </a:defRPr>
    </a:lvl3pPr>
    <a:lvl4pPr indent="849226" defTabSz="566151" latinLnBrk="0">
      <a:lnSpc>
        <a:spcPct val="117999"/>
      </a:lnSpc>
      <a:defRPr sz="2724">
        <a:latin typeface="+mj-lt"/>
        <a:ea typeface="+mj-ea"/>
        <a:cs typeface="+mj-cs"/>
        <a:sym typeface="Helvetica Neue"/>
      </a:defRPr>
    </a:lvl4pPr>
    <a:lvl5pPr indent="1132302" defTabSz="566151" latinLnBrk="0">
      <a:lnSpc>
        <a:spcPct val="117999"/>
      </a:lnSpc>
      <a:defRPr sz="2724">
        <a:latin typeface="+mj-lt"/>
        <a:ea typeface="+mj-ea"/>
        <a:cs typeface="+mj-cs"/>
        <a:sym typeface="Helvetica Neue"/>
      </a:defRPr>
    </a:lvl5pPr>
    <a:lvl6pPr indent="1415377" defTabSz="566151" latinLnBrk="0">
      <a:lnSpc>
        <a:spcPct val="117999"/>
      </a:lnSpc>
      <a:defRPr sz="2724">
        <a:latin typeface="+mj-lt"/>
        <a:ea typeface="+mj-ea"/>
        <a:cs typeface="+mj-cs"/>
        <a:sym typeface="Helvetica Neue"/>
      </a:defRPr>
    </a:lvl6pPr>
    <a:lvl7pPr indent="1698452" defTabSz="566151" latinLnBrk="0">
      <a:lnSpc>
        <a:spcPct val="117999"/>
      </a:lnSpc>
      <a:defRPr sz="2724">
        <a:latin typeface="+mj-lt"/>
        <a:ea typeface="+mj-ea"/>
        <a:cs typeface="+mj-cs"/>
        <a:sym typeface="Helvetica Neue"/>
      </a:defRPr>
    </a:lvl7pPr>
    <a:lvl8pPr indent="1981528" defTabSz="566151" latinLnBrk="0">
      <a:lnSpc>
        <a:spcPct val="117999"/>
      </a:lnSpc>
      <a:defRPr sz="2724">
        <a:latin typeface="+mj-lt"/>
        <a:ea typeface="+mj-ea"/>
        <a:cs typeface="+mj-cs"/>
        <a:sym typeface="Helvetica Neue"/>
      </a:defRPr>
    </a:lvl8pPr>
    <a:lvl9pPr indent="2264603" defTabSz="566151" latinLnBrk="0">
      <a:lnSpc>
        <a:spcPct val="117999"/>
      </a:lnSpc>
      <a:defRPr sz="2724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저는 </a:t>
            </a:r>
            <a:r>
              <a:rPr lang="ko-KR" altLang="en-US" dirty="0" err="1"/>
              <a:t>한국에서온</a:t>
            </a:r>
            <a:r>
              <a:rPr lang="ko-KR" altLang="en-US" dirty="0"/>
              <a:t> 개발자 </a:t>
            </a:r>
            <a:r>
              <a:rPr lang="ko-KR" altLang="en-US" dirty="0" err="1"/>
              <a:t>오재웅이라고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이</a:t>
            </a:r>
            <a:r>
              <a:rPr lang="ko-KR" altLang="en-US" baseline="0" dirty="0"/>
              <a:t> 자리에 </a:t>
            </a:r>
            <a:r>
              <a:rPr lang="ko-KR" altLang="en-US" baseline="0" dirty="0" err="1"/>
              <a:t>초청해주신</a:t>
            </a:r>
            <a:r>
              <a:rPr lang="ko-KR" altLang="en-US" baseline="0" dirty="0"/>
              <a:t> 위원장님들께 감사의 말씀 전하고 싶습니다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2328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앞서 영상에서 보시면 알겠지만 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animation</a:t>
            </a: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이 복합적인 움직임을 하게 됩니다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propose</a:t>
            </a: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에선 합성을 통해서 이런 것들이 가능했습니다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합성이 어떤 </a:t>
            </a:r>
            <a:r>
              <a:rPr lang="ko-KR" altLang="en-US" dirty="0" err="1">
                <a:latin typeface="나눔고딕 Light" pitchFamily="50" charset="-127"/>
                <a:ea typeface="나눔고딕 Light" pitchFamily="50" charset="-127"/>
              </a:rPr>
              <a:t>것이냐면</a:t>
            </a:r>
            <a:endParaRPr lang="ko-KR" altLang="en-US" dirty="0">
              <a:latin typeface="나눔고딕 Light" pitchFamily="50" charset="-127"/>
              <a:ea typeface="나눔고딕 Light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지금과 같이 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RGB</a:t>
            </a: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의 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3</a:t>
            </a: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가지 색상으로 세상의 모든 색을 만들 수 있습니다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그런 것처럼 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motion</a:t>
            </a: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도 무한이 합성을 하여 세상의 모든 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motion</a:t>
            </a: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을 쉽게 만들 수 있습니다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9199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합성은 기존에 할 수 없었던 것도 가능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제가 해외 개발자들에게 많이 받은 질문이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왼쪽과 같은 </a:t>
            </a:r>
            <a:r>
              <a:rPr lang="en-US" altLang="ko-KR" dirty="0"/>
              <a:t>cube-motion</a:t>
            </a:r>
            <a:r>
              <a:rPr lang="ko-KR" altLang="en-US" dirty="0"/>
              <a:t>이 쉽게 가능할까요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56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특별한 엔진을 쓰거나</a:t>
            </a:r>
            <a:r>
              <a:rPr lang="en-US" altLang="ko-KR" dirty="0"/>
              <a:t>, </a:t>
            </a:r>
            <a:r>
              <a:rPr lang="ko-KR" altLang="en-US" dirty="0"/>
              <a:t>수학적인 지식 없이는 불가능 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2024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합성을 하게 되면 쉽게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예를 들어 </a:t>
            </a:r>
            <a:r>
              <a:rPr lang="en-US" altLang="ko-KR" dirty="0"/>
              <a:t>X</a:t>
            </a:r>
            <a:r>
              <a:rPr lang="ko-KR" altLang="en-US" dirty="0"/>
              <a:t>회전과 </a:t>
            </a:r>
            <a:r>
              <a:rPr lang="en-US" altLang="ko-KR" dirty="0"/>
              <a:t>Y</a:t>
            </a:r>
            <a:r>
              <a:rPr lang="ko-KR" altLang="en-US" dirty="0"/>
              <a:t>회전을 합성합니다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이렇게 입체감 있는 </a:t>
            </a:r>
            <a:r>
              <a:rPr lang="en-US" altLang="ko-KR" dirty="0"/>
              <a:t>motion</a:t>
            </a:r>
            <a:r>
              <a:rPr lang="ko-KR" altLang="en-US" dirty="0"/>
              <a:t>을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이것을 다시 </a:t>
            </a:r>
            <a:r>
              <a:rPr lang="en-US" altLang="ko-KR" dirty="0"/>
              <a:t>6</a:t>
            </a:r>
            <a:r>
              <a:rPr lang="ko-KR" altLang="en-US" dirty="0"/>
              <a:t>개로 복사하여 재 합성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그러면 쉽게 큐브 모션을 만들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645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코드로 보면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이렇게 뒤로 붙이는 것 만으로도 쉽게 합성이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합성된 것을 다시 재 합성 할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6327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이것이 바로 어떤 </a:t>
            </a:r>
            <a:r>
              <a:rPr lang="en-US" altLang="ko-KR" dirty="0"/>
              <a:t>motion</a:t>
            </a:r>
            <a:r>
              <a:rPr lang="ko-KR" altLang="en-US" dirty="0"/>
              <a:t>을 만들어도 </a:t>
            </a:r>
            <a:r>
              <a:rPr lang="en-US" altLang="ko-KR" dirty="0"/>
              <a:t>source-code</a:t>
            </a:r>
            <a:r>
              <a:rPr lang="ko-KR" altLang="en-US" dirty="0"/>
              <a:t>가 많이 늘어나지 않는 이유입니다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3613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여기까지가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propose1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이였습니다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지금부터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Propose2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에 대해서 간단히 소개 하겠습니다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2516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Propose2</a:t>
            </a:r>
            <a:r>
              <a:rPr lang="en-US" altLang="ko-KR" sz="2400" baseline="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에서는 세상의 모든 것을 합성하고 싶었습니다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  <a:cs typeface="Adobe Devanagari" pitchFamily="18" charset="0"/>
              </a:rPr>
              <a:t>세상의 모든 것이 합성 된다면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9291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 속 이런 장면들이 가능 하겠죠</a:t>
            </a:r>
          </a:p>
        </p:txBody>
      </p:sp>
    </p:spTree>
    <p:extLst>
      <p:ext uri="{BB962C8B-B14F-4D97-AF65-F5344CB8AC3E}">
        <p14:creationId xmlns:p14="http://schemas.microsoft.com/office/powerpoint/2010/main" val="10979475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Propose1</a:t>
            </a:r>
            <a:r>
              <a:rPr lang="ko-KR" altLang="en-US" dirty="0"/>
              <a:t>에서는 </a:t>
            </a:r>
            <a:r>
              <a:rPr lang="en-US" altLang="ko-KR" dirty="0"/>
              <a:t>touch motion </a:t>
            </a:r>
            <a:r>
              <a:rPr lang="ko-KR" altLang="en-US" dirty="0"/>
              <a:t>말고 새로운 것들을 </a:t>
            </a:r>
            <a:r>
              <a:rPr lang="en-US" altLang="ko-KR" dirty="0"/>
              <a:t>motion</a:t>
            </a:r>
            <a:r>
              <a:rPr lang="ko-KR" altLang="en-US" dirty="0"/>
              <a:t>화 할 수가 없었습니다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 다른 방법이 필요했습니다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006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소개해 드릴 것은 </a:t>
            </a:r>
            <a:r>
              <a:rPr lang="en-US" altLang="ko-KR" dirty="0"/>
              <a:t>Propose</a:t>
            </a:r>
            <a:r>
              <a:rPr lang="ko-KR" altLang="en-US" dirty="0"/>
              <a:t>라는 </a:t>
            </a:r>
            <a:r>
              <a:rPr lang="en-US" altLang="ko-KR" dirty="0" err="1"/>
              <a:t>OpenSource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3143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Propose2</a:t>
            </a:r>
            <a:r>
              <a:rPr lang="ko-KR" altLang="en-US" dirty="0"/>
              <a:t>에서는 </a:t>
            </a:r>
            <a:r>
              <a:rPr lang="en-US" altLang="ko-KR" dirty="0"/>
              <a:t>plug-in </a:t>
            </a:r>
            <a:r>
              <a:rPr lang="ko-KR" altLang="en-US" dirty="0"/>
              <a:t>방식으로 </a:t>
            </a:r>
            <a:r>
              <a:rPr lang="en-US" altLang="ko-KR" dirty="0"/>
              <a:t>motion</a:t>
            </a:r>
            <a:r>
              <a:rPr lang="ko-KR" altLang="en-US" dirty="0"/>
              <a:t>을 쉽게 추가할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/>
              <a:t>touch</a:t>
            </a:r>
            <a:r>
              <a:rPr lang="ko-KR" altLang="en-US" dirty="0"/>
              <a:t>뿐만 아니라 </a:t>
            </a:r>
            <a:r>
              <a:rPr lang="en-US" altLang="ko-KR" dirty="0"/>
              <a:t>sound, </a:t>
            </a:r>
            <a:r>
              <a:rPr lang="ko-KR" altLang="en-US" dirty="0"/>
              <a:t>가속</a:t>
            </a:r>
            <a:r>
              <a:rPr lang="en-US" altLang="ko-KR" dirty="0"/>
              <a:t>, </a:t>
            </a:r>
            <a:r>
              <a:rPr lang="ko-KR" altLang="en-US" dirty="0"/>
              <a:t>압력</a:t>
            </a:r>
            <a:r>
              <a:rPr lang="en-US" altLang="ko-KR" dirty="0"/>
              <a:t>, Gyro</a:t>
            </a:r>
            <a:r>
              <a:rPr lang="en-US" altLang="ko-KR" baseline="0" dirty="0"/>
              <a:t> </a:t>
            </a:r>
            <a:r>
              <a:rPr lang="ko-KR" altLang="en-US" baseline="0" dirty="0"/>
              <a:t>센서 등 쉽게 </a:t>
            </a:r>
            <a:r>
              <a:rPr lang="en-US" altLang="ko-KR" baseline="0" dirty="0"/>
              <a:t>plug-in</a:t>
            </a:r>
            <a:r>
              <a:rPr lang="ko-KR" altLang="en-US" baseline="0" dirty="0"/>
              <a:t>으로 추가할 수 있습니다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그리고 </a:t>
            </a:r>
            <a:r>
              <a:rPr lang="en-US" altLang="ko-KR" baseline="0" dirty="0"/>
              <a:t>plug-in</a:t>
            </a:r>
            <a:r>
              <a:rPr lang="ko-KR" altLang="en-US" baseline="0" dirty="0"/>
              <a:t>들을 하나로 합성할 수 있는 </a:t>
            </a:r>
            <a:r>
              <a:rPr lang="en-US" altLang="ko-KR" baseline="0" dirty="0"/>
              <a:t>Combination-Engine</a:t>
            </a:r>
            <a:r>
              <a:rPr lang="ko-KR" altLang="en-US" baseline="0" dirty="0"/>
              <a:t>을 완성하였습니다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이제 </a:t>
            </a:r>
            <a:r>
              <a:rPr lang="en-US" altLang="ko-KR" baseline="0" dirty="0"/>
              <a:t>Propose2</a:t>
            </a:r>
            <a:r>
              <a:rPr lang="ko-KR" altLang="en-US" baseline="0" dirty="0"/>
              <a:t>를 이용해서 세상의 모든 것을 합성할 수 있게 되었습니다</a:t>
            </a:r>
            <a:r>
              <a:rPr lang="en-US" altLang="ko-KR" baseline="0" dirty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827962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예를들어</a:t>
            </a:r>
            <a:r>
              <a:rPr lang="ko-KR" altLang="en-US" dirty="0"/>
              <a:t> </a:t>
            </a:r>
            <a:r>
              <a:rPr lang="en-US" altLang="ko-KR" dirty="0"/>
              <a:t>Airbnb</a:t>
            </a:r>
            <a:r>
              <a:rPr lang="ko-KR" altLang="en-US" dirty="0"/>
              <a:t>의 </a:t>
            </a:r>
            <a:r>
              <a:rPr lang="en-US" altLang="ko-KR" dirty="0" err="1"/>
              <a:t>lottie</a:t>
            </a:r>
            <a:r>
              <a:rPr lang="ko-KR" altLang="en-US" dirty="0"/>
              <a:t>도 합성할 수 있는데요</a:t>
            </a:r>
            <a:endParaRPr lang="en-US" altLang="ko-KR" dirty="0"/>
          </a:p>
          <a:p>
            <a:r>
              <a:rPr lang="en-US" altLang="ko-KR" dirty="0"/>
              <a:t>Airbnb</a:t>
            </a:r>
            <a:r>
              <a:rPr lang="ko-KR" altLang="en-US" dirty="0"/>
              <a:t>의 </a:t>
            </a:r>
            <a:r>
              <a:rPr lang="en-US" altLang="ko-KR" dirty="0" err="1"/>
              <a:t>lottie</a:t>
            </a:r>
            <a:r>
              <a:rPr lang="ko-KR" altLang="en-US" dirty="0"/>
              <a:t>는 영상을 쉽게 </a:t>
            </a:r>
            <a:r>
              <a:rPr lang="en-US" altLang="ko-KR" dirty="0"/>
              <a:t>play</a:t>
            </a:r>
            <a:r>
              <a:rPr lang="ko-KR" altLang="en-US" dirty="0"/>
              <a:t>할 수 있는 </a:t>
            </a:r>
            <a:r>
              <a:rPr lang="en-US" altLang="ko-KR" dirty="0" err="1"/>
              <a:t>api</a:t>
            </a:r>
            <a:r>
              <a:rPr lang="ko-KR" altLang="en-US" dirty="0" err="1"/>
              <a:t>를</a:t>
            </a:r>
            <a:r>
              <a:rPr lang="ko-KR" altLang="en-US" dirty="0"/>
              <a:t> 제공해줍니다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아쉽게도 </a:t>
            </a:r>
            <a:r>
              <a:rPr lang="en-US" altLang="ko-KR" dirty="0" err="1"/>
              <a:t>lottie</a:t>
            </a:r>
            <a:r>
              <a:rPr lang="ko-KR" altLang="en-US" dirty="0"/>
              <a:t>는 영상을 조작할 수 있는 방법이 없어요 </a:t>
            </a:r>
            <a:endParaRPr lang="en-US" altLang="ko-KR" dirty="0"/>
          </a:p>
          <a:p>
            <a:r>
              <a:rPr lang="ko-KR" altLang="en-US" dirty="0"/>
              <a:t>만약 </a:t>
            </a:r>
            <a:r>
              <a:rPr lang="ko-KR" altLang="en-US" dirty="0" err="1"/>
              <a:t>터치조작이</a:t>
            </a:r>
            <a:r>
              <a:rPr lang="ko-KR" altLang="en-US" dirty="0"/>
              <a:t> 가능한 </a:t>
            </a:r>
            <a:r>
              <a:rPr lang="en-US" altLang="ko-KR" dirty="0"/>
              <a:t>propose</a:t>
            </a:r>
            <a:r>
              <a:rPr lang="ko-KR" altLang="en-US" dirty="0"/>
              <a:t>와 </a:t>
            </a:r>
            <a:r>
              <a:rPr lang="en-US" altLang="ko-KR" dirty="0" err="1"/>
              <a:t>lottie</a:t>
            </a:r>
            <a:r>
              <a:rPr lang="ko-KR" altLang="en-US" dirty="0"/>
              <a:t>가 합성되면 어떨까요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영상을 터치로 조작할 수가 있겠죠</a:t>
            </a:r>
          </a:p>
        </p:txBody>
      </p:sp>
    </p:spTree>
    <p:extLst>
      <p:ext uri="{BB962C8B-B14F-4D97-AF65-F5344CB8AC3E}">
        <p14:creationId xmlns:p14="http://schemas.microsoft.com/office/powerpoint/2010/main" val="182747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영상을 터치로 </a:t>
            </a:r>
            <a:r>
              <a:rPr lang="ko-KR" altLang="en-US" dirty="0" err="1"/>
              <a:t>조작할수</a:t>
            </a:r>
            <a:r>
              <a:rPr lang="ko-KR" altLang="en-US" dirty="0"/>
              <a:t> 있다면 </a:t>
            </a:r>
            <a:endParaRPr lang="en-US" altLang="ko-KR" dirty="0"/>
          </a:p>
          <a:p>
            <a:r>
              <a:rPr lang="ko-KR" altLang="en-US" dirty="0"/>
              <a:t>뮤직비디오를 </a:t>
            </a:r>
            <a:r>
              <a:rPr lang="ko-KR" altLang="en-US" dirty="0" err="1"/>
              <a:t>보는것</a:t>
            </a:r>
            <a:r>
              <a:rPr lang="ko-KR" altLang="en-US" dirty="0"/>
              <a:t> 뿐만 아니라 손으로 만질 수 있게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내가 좋아하는 </a:t>
            </a:r>
            <a:r>
              <a:rPr lang="ko-KR" altLang="en-US" dirty="0" err="1"/>
              <a:t>아이돌을</a:t>
            </a:r>
            <a:r>
              <a:rPr lang="ko-KR" altLang="en-US" dirty="0"/>
              <a:t> 터치로 </a:t>
            </a:r>
            <a:r>
              <a:rPr lang="ko-KR" altLang="en-US" dirty="0" err="1"/>
              <a:t>만지며서</a:t>
            </a:r>
            <a:r>
              <a:rPr lang="ko-KR" altLang="en-US" dirty="0"/>
              <a:t> </a:t>
            </a:r>
            <a:r>
              <a:rPr lang="ko-KR" altLang="en-US" dirty="0" err="1"/>
              <a:t>재밌는</a:t>
            </a:r>
            <a:r>
              <a:rPr lang="ko-KR" altLang="en-US" dirty="0"/>
              <a:t> 반응을 </a:t>
            </a:r>
            <a:r>
              <a:rPr lang="ko-KR" altLang="en-US" dirty="0" err="1"/>
              <a:t>볼수</a:t>
            </a:r>
            <a:r>
              <a:rPr lang="ko-KR" altLang="en-US" dirty="0"/>
              <a:t>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40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영화에서는 사용자가 직접 영상에 참여할 수 있게 되겠죠</a:t>
            </a:r>
            <a:endParaRPr lang="en-US" altLang="ko-KR" dirty="0"/>
          </a:p>
          <a:p>
            <a:r>
              <a:rPr lang="ko-KR" altLang="en-US" dirty="0" err="1"/>
              <a:t>영화속에</a:t>
            </a:r>
            <a:r>
              <a:rPr lang="ko-KR" altLang="en-US" dirty="0"/>
              <a:t> 신문이 있다면 신문을 넘겨 볼 수도 있고</a:t>
            </a:r>
            <a:endParaRPr lang="en-US" altLang="ko-KR" dirty="0"/>
          </a:p>
          <a:p>
            <a:r>
              <a:rPr lang="ko-KR" altLang="en-US" dirty="0"/>
              <a:t>다른 사물들을 만져보면서 영화의 재미를 더할 수 있겠습니다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3987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 자동차 사고가 나서 </a:t>
            </a:r>
            <a:r>
              <a:rPr lang="en-US" altLang="ko-KR" dirty="0"/>
              <a:t>sad-ending</a:t>
            </a:r>
            <a:r>
              <a:rPr lang="ko-KR" altLang="en-US" dirty="0"/>
              <a:t>으로 끝나는 영화가 있다면</a:t>
            </a:r>
          </a:p>
          <a:p>
            <a:r>
              <a:rPr lang="ko-KR" altLang="en-US" dirty="0"/>
              <a:t>사고 직전에 핸들을 틀어서 </a:t>
            </a:r>
            <a:r>
              <a:rPr lang="en-US" altLang="ko-KR" dirty="0"/>
              <a:t>happy-ending</a:t>
            </a:r>
            <a:r>
              <a:rPr lang="ko-KR" altLang="en-US" dirty="0"/>
              <a:t>으로 시나리오를 바꿀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이건 영화의 상영이 끝나고 </a:t>
            </a:r>
            <a:r>
              <a:rPr lang="en-US" altLang="ko-KR" dirty="0"/>
              <a:t>DVD</a:t>
            </a:r>
            <a:r>
              <a:rPr lang="ko-KR" altLang="en-US" dirty="0"/>
              <a:t>시장으로 넘어 갈 때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dirty="0"/>
              <a:t>새로운 시나리오를 추가해</a:t>
            </a:r>
            <a:r>
              <a:rPr lang="ko-KR" altLang="en-US" baseline="0" dirty="0"/>
              <a:t>서</a:t>
            </a:r>
            <a:r>
              <a:rPr lang="en-US" altLang="ko-KR" baseline="0" dirty="0"/>
              <a:t>,</a:t>
            </a:r>
            <a:endParaRPr lang="en-US" altLang="ko-KR" dirty="0"/>
          </a:p>
          <a:p>
            <a:r>
              <a:rPr lang="en-US" altLang="ko-KR" dirty="0"/>
              <a:t>DVD</a:t>
            </a:r>
            <a:r>
              <a:rPr lang="ko-KR" altLang="en-US" dirty="0"/>
              <a:t>시장의 활성화를 돕는 비즈니스 모델을 만들 수 있습니다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결론적으로 사용자가 영상을 만지고 참여할 수 있게 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04111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web, </a:t>
            </a:r>
            <a:r>
              <a:rPr lang="en-US" altLang="ko-KR" dirty="0" err="1"/>
              <a:t>ios</a:t>
            </a:r>
            <a:r>
              <a:rPr lang="en-US" altLang="ko-KR" dirty="0"/>
              <a:t>, Android </a:t>
            </a:r>
            <a:r>
              <a:rPr lang="ko-KR" altLang="en-US" dirty="0"/>
              <a:t>등 모든 </a:t>
            </a:r>
            <a:r>
              <a:rPr lang="en-US" altLang="ko-KR" dirty="0"/>
              <a:t>platform</a:t>
            </a:r>
            <a:r>
              <a:rPr lang="ko-KR" altLang="en-US" dirty="0"/>
              <a:t>을 지원할 예정입니다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Json</a:t>
            </a:r>
            <a:r>
              <a:rPr lang="ko-KR" altLang="en-US" dirty="0"/>
              <a:t>으로 합성정보를 </a:t>
            </a:r>
            <a:r>
              <a:rPr lang="en-US" altLang="ko-KR" dirty="0"/>
              <a:t>platform</a:t>
            </a:r>
            <a:r>
              <a:rPr lang="ko-KR" altLang="en-US" dirty="0"/>
              <a:t>간에 공유가 가능하도록 지원할 예정입니다</a:t>
            </a:r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099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2975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제가 사랑하는 사람입니다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Project</a:t>
            </a:r>
            <a:r>
              <a:rPr lang="ko-KR" altLang="en-US" dirty="0"/>
              <a:t>가 시작된 계기는 한 여자를 위한 프로그램을 만들면서 시작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4893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저는 사랑하는 사람에게 세상에서 가장 특별한 청혼을 하고 싶었습니다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모바일 앱을 만들어서 청혼을 하려고 했습니다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3910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제가 만들려는 건 바로 </a:t>
            </a:r>
            <a:r>
              <a:rPr lang="ko-KR" altLang="en-US" dirty="0" err="1">
                <a:latin typeface="나눔고딕 Light" pitchFamily="50" charset="-127"/>
                <a:ea typeface="나눔고딕 Light" pitchFamily="50" charset="-127"/>
              </a:rPr>
              <a:t>이런것</a:t>
            </a:r>
            <a:r>
              <a:rPr lang="ko-KR" altLang="en-US" baseline="0" dirty="0">
                <a:latin typeface="나눔고딕 Light" pitchFamily="50" charset="-127"/>
                <a:ea typeface="나눔고딕 Light" pitchFamily="50" charset="-127"/>
              </a:rPr>
              <a:t> 이였어요</a:t>
            </a:r>
            <a:r>
              <a:rPr lang="en-US" altLang="ko-KR" dirty="0">
                <a:latin typeface="나눔고딕 Light" pitchFamily="50" charset="-127"/>
                <a:ea typeface="나눔고딕 Light" pitchFamily="50" charset="-127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Light" pitchFamily="50" charset="-127"/>
                <a:ea typeface="나눔고딕 Light" pitchFamily="50" charset="-127"/>
              </a:rPr>
              <a:t>이야기책을 만들어서 사랑을 고백을 하려고 했죠</a:t>
            </a:r>
          </a:p>
        </p:txBody>
      </p:sp>
    </p:spTree>
    <p:extLst>
      <p:ext uri="{BB962C8B-B14F-4D97-AF65-F5344CB8AC3E}">
        <p14:creationId xmlns:p14="http://schemas.microsoft.com/office/powerpoint/2010/main" val="1376046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하지만 현실은 쉽지 않았습니다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View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를 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touch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로 이동시키는 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motion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이라고</a:t>
            </a:r>
            <a:r>
              <a:rPr lang="ko-KR" altLang="en-US" baseline="0" dirty="0">
                <a:latin typeface="나눔고딕 ExtraBold" pitchFamily="50" charset="-127"/>
                <a:ea typeface="나눔고딕 ExtraBold" pitchFamily="50" charset="-127"/>
              </a:rPr>
              <a:t> 합니다</a:t>
            </a:r>
            <a:r>
              <a:rPr lang="en-US" altLang="ko-KR" baseline="0" dirty="0">
                <a:latin typeface="나눔고딕 ExtraBold" pitchFamily="50" charset="-127"/>
                <a:ea typeface="나눔고딕 ExtraBold" pitchFamily="50" charset="-127"/>
              </a:rPr>
              <a:t>.</a:t>
            </a: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motion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을 하려면 좌표 연산과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, 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물리적 연산을 해야 되는데 너무나 힘들었어요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결국 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project</a:t>
            </a: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에 실패하고 말았습니다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나눔고딕 ExtraBold" pitchFamily="50" charset="-127"/>
                <a:ea typeface="나눔고딕 ExtraBold" pitchFamily="50" charset="-127"/>
              </a:rPr>
              <a:t>물론 청혼도 실패하고 말았죠</a:t>
            </a:r>
            <a:r>
              <a:rPr lang="en-US" altLang="ko-KR" dirty="0">
                <a:latin typeface="나눔고딕 ExtraBold" pitchFamily="50" charset="-127"/>
                <a:ea typeface="나눔고딕 ExtraBold" pitchFamily="50" charset="-127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6004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회사로 돌아와 보니 여기서도 </a:t>
            </a:r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motion</a:t>
            </a:r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을 많이 쓰고 있었습니다</a:t>
            </a:r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그런데 </a:t>
            </a:r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motion </a:t>
            </a:r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이야기가 나오면 개발자들이</a:t>
            </a:r>
            <a:r>
              <a:rPr lang="ko-KR" altLang="en-US" sz="2400" baseline="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 서로 미루고 </a:t>
            </a:r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숨어 버립니다</a:t>
            </a:r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생각해보면 인생에서 가장 중요한 청혼을 왜 </a:t>
            </a:r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motion</a:t>
            </a:r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으로 하려고 했을까요</a:t>
            </a:r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?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motion</a:t>
            </a:r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은 시각적인 즐거움을 넘어서 감동을 선사할 수 있기 때문입니다</a:t>
            </a:r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문제는 어렵다는 거죠</a:t>
            </a:r>
          </a:p>
          <a:p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그래서 인생에서 해볼만한 가치가 있는 </a:t>
            </a:r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project</a:t>
            </a:r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라고 생각했고 끝까지 </a:t>
            </a:r>
            <a:r>
              <a:rPr lang="ko-KR" altLang="en-US" sz="2400" dirty="0" err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완성게</a:t>
            </a:r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 되었습니다</a:t>
            </a:r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.</a:t>
            </a:r>
          </a:p>
          <a:p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Propose</a:t>
            </a:r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가 </a:t>
            </a:r>
            <a:r>
              <a:rPr lang="ko-KR" altLang="en-US" sz="2400" dirty="0" err="1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어떤것</a:t>
            </a:r>
            <a:r>
              <a:rPr lang="ko-KR" altLang="en-US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 인지 영상으로 담아 보았습니다</a:t>
            </a:r>
            <a:r>
              <a:rPr lang="en-US" altLang="ko-KR" sz="2400" dirty="0">
                <a:solidFill>
                  <a:schemeClr val="tx1"/>
                </a:solidFill>
                <a:latin typeface="나눔바른고딕 Light" pitchFamily="50" charset="-127"/>
                <a:ea typeface="나눔바른고딕 Light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075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01675" y="685800"/>
            <a:ext cx="545465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4717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Propose</a:t>
            </a:r>
            <a:r>
              <a:rPr lang="ko-KR" altLang="en-US" dirty="0"/>
              <a:t>는 기존에 힘들었던 수학적인 연산을 대신 해줍니다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그러다 </a:t>
            </a:r>
            <a:r>
              <a:rPr lang="ko-KR" altLang="en-US" baseline="0" dirty="0"/>
              <a:t>보니까 할 일이 거의 없습니다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518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2011661" y="2175601"/>
            <a:ext cx="16576080" cy="4384931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011661" y="6695453"/>
            <a:ext cx="16576080" cy="150099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62"/>
            </a:lvl1pPr>
            <a:lvl2pPr marL="0" indent="0" algn="ctr">
              <a:spcBef>
                <a:spcPts val="0"/>
              </a:spcBef>
              <a:buSzTx/>
              <a:buNone/>
              <a:defRPr sz="5862"/>
            </a:lvl2pPr>
            <a:lvl3pPr marL="0" indent="0" algn="ctr">
              <a:spcBef>
                <a:spcPts val="0"/>
              </a:spcBef>
              <a:buSzTx/>
              <a:buNone/>
              <a:defRPr sz="5862"/>
            </a:lvl3pPr>
            <a:lvl4pPr marL="0" indent="0" algn="ctr">
              <a:spcBef>
                <a:spcPts val="0"/>
              </a:spcBef>
              <a:buSzTx/>
              <a:buNone/>
              <a:defRPr sz="5862"/>
            </a:lvl4pPr>
            <a:lvl5pPr marL="0" indent="0" algn="ctr">
              <a:spcBef>
                <a:spcPts val="0"/>
              </a:spcBef>
              <a:buSzTx/>
              <a:buNone/>
              <a:defRPr sz="5862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이미지"/>
          <p:cNvSpPr>
            <a:spLocks noGrp="1"/>
          </p:cNvSpPr>
          <p:nvPr>
            <p:ph type="pic" idx="13"/>
          </p:nvPr>
        </p:nvSpPr>
        <p:spPr>
          <a:xfrm>
            <a:off x="1" y="0"/>
            <a:ext cx="20599400" cy="129524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제목 텍스트"/>
          <p:cNvSpPr txBox="1">
            <a:spLocks noGrp="1"/>
          </p:cNvSpPr>
          <p:nvPr>
            <p:ph type="title"/>
          </p:nvPr>
        </p:nvSpPr>
        <p:spPr>
          <a:xfrm>
            <a:off x="2574923" y="3208873"/>
            <a:ext cx="15449557" cy="3382021"/>
          </a:xfrm>
          <a:prstGeom prst="rect">
            <a:avLst/>
          </a:prstGeom>
        </p:spPr>
        <p:txBody>
          <a:bodyPr lIns="48766" tIns="48766" rIns="48766" bIns="48766" anchor="b"/>
          <a:lstStyle>
            <a:lvl1pPr defTabSz="2060063">
              <a:lnSpc>
                <a:spcPct val="90000"/>
              </a:lnSpc>
              <a:defRPr sz="13307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0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574923" y="6721313"/>
            <a:ext cx="15449557" cy="2345379"/>
          </a:xfrm>
          <a:prstGeom prst="rect">
            <a:avLst/>
          </a:prstGeom>
        </p:spPr>
        <p:txBody>
          <a:bodyPr lIns="48766" tIns="48766" rIns="48766" bIns="48766" anchor="t"/>
          <a:lstStyle>
            <a:lvl1pPr marL="0" indent="0" algn="ctr" defTabSz="2060063">
              <a:lnSpc>
                <a:spcPct val="90000"/>
              </a:lnSpc>
              <a:spcBef>
                <a:spcPts val="2218"/>
              </a:spcBef>
              <a:buSzTx/>
              <a:buNone/>
              <a:defRPr sz="5386"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0" indent="0" algn="ctr" defTabSz="2060063">
              <a:lnSpc>
                <a:spcPct val="90000"/>
              </a:lnSpc>
              <a:spcBef>
                <a:spcPts val="2218"/>
              </a:spcBef>
              <a:buSzTx/>
              <a:buNone/>
              <a:defRPr sz="5386"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0" indent="0" algn="ctr" defTabSz="2060063">
              <a:lnSpc>
                <a:spcPct val="90000"/>
              </a:lnSpc>
              <a:spcBef>
                <a:spcPts val="2218"/>
              </a:spcBef>
              <a:buSzTx/>
              <a:buNone/>
              <a:defRPr sz="5386"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0" indent="0" algn="ctr" defTabSz="2060063">
              <a:lnSpc>
                <a:spcPct val="90000"/>
              </a:lnSpc>
              <a:spcBef>
                <a:spcPts val="2218"/>
              </a:spcBef>
              <a:buSzTx/>
              <a:buNone/>
              <a:defRPr sz="5386"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0" indent="0" algn="ctr" defTabSz="2060063">
              <a:lnSpc>
                <a:spcPct val="90000"/>
              </a:lnSpc>
              <a:spcBef>
                <a:spcPts val="2218"/>
              </a:spcBef>
              <a:buSzTx/>
              <a:buNone/>
              <a:defRPr sz="5386"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09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8679151" y="10637147"/>
            <a:ext cx="504045" cy="488463"/>
          </a:xfrm>
          <a:prstGeom prst="rect">
            <a:avLst/>
          </a:prstGeom>
        </p:spPr>
        <p:txBody>
          <a:bodyPr lIns="48766" tIns="48766" rIns="48766" bIns="48766" anchor="ctr"/>
          <a:lstStyle>
            <a:lvl1pPr algn="r" defTabSz="2060063">
              <a:defRPr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제목 텍스트"/>
          <p:cNvSpPr txBox="1">
            <a:spLocks noGrp="1"/>
          </p:cNvSpPr>
          <p:nvPr>
            <p:ph type="title"/>
          </p:nvPr>
        </p:nvSpPr>
        <p:spPr>
          <a:xfrm>
            <a:off x="1416205" y="2136247"/>
            <a:ext cx="17766991" cy="1877655"/>
          </a:xfrm>
          <a:prstGeom prst="rect">
            <a:avLst/>
          </a:prstGeom>
        </p:spPr>
        <p:txBody>
          <a:bodyPr lIns="48766" tIns="48766" rIns="48766" bIns="48766"/>
          <a:lstStyle>
            <a:lvl1pPr algn="l" defTabSz="2060063">
              <a:lnSpc>
                <a:spcPct val="90000"/>
              </a:lnSpc>
              <a:defRPr sz="982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17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416205" y="4205036"/>
            <a:ext cx="17766991" cy="6163644"/>
          </a:xfrm>
          <a:prstGeom prst="rect">
            <a:avLst/>
          </a:prstGeom>
        </p:spPr>
        <p:txBody>
          <a:bodyPr lIns="48766" tIns="48766" rIns="48766" bIns="48766" anchor="t"/>
          <a:lstStyle>
            <a:lvl1pPr marL="491445" indent="-491445" defTabSz="2060063">
              <a:lnSpc>
                <a:spcPct val="90000"/>
              </a:lnSpc>
              <a:spcBef>
                <a:spcPts val="2218"/>
              </a:spcBef>
              <a:buSzPct val="100000"/>
              <a:buFont typeface="Arial"/>
              <a:defRPr sz="6020">
                <a:latin typeface="맑은 고딕"/>
                <a:ea typeface="맑은 고딕"/>
                <a:cs typeface="맑은 고딕"/>
                <a:sym typeface="맑은 고딕"/>
              </a:defRPr>
            </a:lvl1pPr>
            <a:lvl2pPr marL="1297599" indent="-573357" defTabSz="2060063">
              <a:lnSpc>
                <a:spcPct val="90000"/>
              </a:lnSpc>
              <a:spcBef>
                <a:spcPts val="2218"/>
              </a:spcBef>
              <a:buSzPct val="100000"/>
              <a:buFont typeface="Arial"/>
              <a:defRPr sz="6020">
                <a:latin typeface="맑은 고딕"/>
                <a:ea typeface="맑은 고딕"/>
                <a:cs typeface="맑은 고딕"/>
                <a:sym typeface="맑은 고딕"/>
              </a:defRPr>
            </a:lvl2pPr>
            <a:lvl3pPr marL="2136508" indent="-688025" defTabSz="2060063">
              <a:lnSpc>
                <a:spcPct val="90000"/>
              </a:lnSpc>
              <a:spcBef>
                <a:spcPts val="2218"/>
              </a:spcBef>
              <a:buSzPct val="100000"/>
              <a:buFont typeface="Arial"/>
              <a:defRPr sz="6020">
                <a:latin typeface="맑은 고딕"/>
                <a:ea typeface="맑은 고딕"/>
                <a:cs typeface="맑은 고딕"/>
                <a:sym typeface="맑은 고딕"/>
              </a:defRPr>
            </a:lvl3pPr>
            <a:lvl4pPr marL="2937199" indent="-764477" defTabSz="2060063">
              <a:lnSpc>
                <a:spcPct val="90000"/>
              </a:lnSpc>
              <a:spcBef>
                <a:spcPts val="2218"/>
              </a:spcBef>
              <a:buSzPct val="100000"/>
              <a:buFont typeface="Arial"/>
              <a:defRPr sz="6020">
                <a:latin typeface="맑은 고딕"/>
                <a:ea typeface="맑은 고딕"/>
                <a:cs typeface="맑은 고딕"/>
                <a:sym typeface="맑은 고딕"/>
              </a:defRPr>
            </a:lvl4pPr>
            <a:lvl5pPr marL="3661441" indent="-764477" defTabSz="2060063">
              <a:lnSpc>
                <a:spcPct val="90000"/>
              </a:lnSpc>
              <a:spcBef>
                <a:spcPts val="2218"/>
              </a:spcBef>
              <a:buSzPct val="100000"/>
              <a:buFont typeface="Arial"/>
              <a:defRPr sz="6020">
                <a:latin typeface="맑은 고딕"/>
                <a:ea typeface="맑은 고딕"/>
                <a:cs typeface="맑은 고딕"/>
                <a:sym typeface="맑은 고딕"/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1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8679151" y="10637147"/>
            <a:ext cx="504045" cy="488463"/>
          </a:xfrm>
          <a:prstGeom prst="rect">
            <a:avLst/>
          </a:prstGeom>
        </p:spPr>
        <p:txBody>
          <a:bodyPr lIns="48766" tIns="48766" rIns="48766" bIns="48766" anchor="ctr"/>
          <a:lstStyle>
            <a:lvl1pPr algn="r" defTabSz="2060063">
              <a:defRPr>
                <a:solidFill>
                  <a:srgbClr val="888888"/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2011661" y="4283741"/>
            <a:ext cx="16576080" cy="438493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이미지"/>
          <p:cNvSpPr>
            <a:spLocks noGrp="1"/>
          </p:cNvSpPr>
          <p:nvPr>
            <p:ph type="pic" sz="half" idx="13"/>
          </p:nvPr>
        </p:nvSpPr>
        <p:spPr>
          <a:xfrm>
            <a:off x="10641683" y="843256"/>
            <a:ext cx="8448972" cy="109117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1508746" y="843256"/>
            <a:ext cx="8448972" cy="5295648"/>
          </a:xfrm>
          <a:prstGeom prst="rect">
            <a:avLst/>
          </a:prstGeom>
        </p:spPr>
        <p:txBody>
          <a:bodyPr anchor="b"/>
          <a:lstStyle>
            <a:lvl1pPr>
              <a:defRPr sz="9504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08746" y="6273825"/>
            <a:ext cx="8448972" cy="54642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62"/>
            </a:lvl1pPr>
            <a:lvl2pPr marL="0" indent="0" algn="ctr">
              <a:spcBef>
                <a:spcPts val="0"/>
              </a:spcBef>
              <a:buSzTx/>
              <a:buNone/>
              <a:defRPr sz="5862"/>
            </a:lvl2pPr>
            <a:lvl3pPr marL="0" indent="0" algn="ctr">
              <a:spcBef>
                <a:spcPts val="0"/>
              </a:spcBef>
              <a:buSzTx/>
              <a:buNone/>
              <a:defRPr sz="5862"/>
            </a:lvl3pPr>
            <a:lvl4pPr marL="0" indent="0" algn="ctr">
              <a:spcBef>
                <a:spcPts val="0"/>
              </a:spcBef>
              <a:buSzTx/>
              <a:buNone/>
              <a:defRPr sz="5862"/>
            </a:lvl4pPr>
            <a:lvl5pPr marL="0" indent="0" algn="ctr">
              <a:spcBef>
                <a:spcPts val="0"/>
              </a:spcBef>
              <a:buSzTx/>
              <a:buNone/>
              <a:defRPr sz="5862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7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이미지"/>
          <p:cNvSpPr>
            <a:spLocks noGrp="1"/>
          </p:cNvSpPr>
          <p:nvPr>
            <p:ph type="pic" sz="half" idx="13"/>
          </p:nvPr>
        </p:nvSpPr>
        <p:spPr>
          <a:xfrm>
            <a:off x="10641683" y="3440485"/>
            <a:ext cx="8448972" cy="8348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508746" y="3440485"/>
            <a:ext cx="8448972" cy="8348235"/>
          </a:xfrm>
          <a:prstGeom prst="rect">
            <a:avLst/>
          </a:prstGeom>
        </p:spPr>
        <p:txBody>
          <a:bodyPr/>
          <a:lstStyle>
            <a:lvl1pPr marL="543181" indent="-543181">
              <a:spcBef>
                <a:spcPts val="5069"/>
              </a:spcBef>
              <a:defRPr sz="4436"/>
            </a:lvl1pPr>
            <a:lvl2pPr marL="1086362" indent="-543181">
              <a:spcBef>
                <a:spcPts val="5069"/>
              </a:spcBef>
              <a:defRPr sz="4436"/>
            </a:lvl2pPr>
            <a:lvl3pPr marL="1629543" indent="-543181">
              <a:spcBef>
                <a:spcPts val="5069"/>
              </a:spcBef>
              <a:defRPr sz="4436"/>
            </a:lvl3pPr>
            <a:lvl4pPr marL="2172723" indent="-543181">
              <a:spcBef>
                <a:spcPts val="5069"/>
              </a:spcBef>
              <a:defRPr sz="4436"/>
            </a:lvl4pPr>
            <a:lvl5pPr marL="2715903" indent="-543181">
              <a:spcBef>
                <a:spcPts val="5069"/>
              </a:spcBef>
              <a:defRPr sz="4436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077930" y="12345269"/>
            <a:ext cx="432811" cy="492571"/>
          </a:xfrm>
          <a:prstGeom prst="rect">
            <a:avLst/>
          </a:prstGeom>
        </p:spPr>
        <p:txBody>
          <a:bodyPr/>
          <a:lstStyle>
            <a:lvl1pPr>
              <a:defRPr>
                <a:latin typeface="Apple SD 산돌고딕 Neo 옅은체"/>
                <a:ea typeface="Apple SD 산돌고딕 Neo 옅은체"/>
                <a:cs typeface="Apple SD 산돌고딕 Neo 옅은체"/>
                <a:sym typeface="Apple SD 산돌고딕 Neo 옅은체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508746" y="1686512"/>
            <a:ext cx="17581909" cy="9579389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이미지"/>
          <p:cNvSpPr>
            <a:spLocks noGrp="1"/>
          </p:cNvSpPr>
          <p:nvPr>
            <p:ph type="pic" sz="quarter" idx="13"/>
          </p:nvPr>
        </p:nvSpPr>
        <p:spPr>
          <a:xfrm>
            <a:off x="10641683" y="6762914"/>
            <a:ext cx="8448972" cy="50089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4" name="이미지"/>
          <p:cNvSpPr>
            <a:spLocks noGrp="1"/>
          </p:cNvSpPr>
          <p:nvPr>
            <p:ph type="pic" sz="quarter" idx="14"/>
          </p:nvPr>
        </p:nvSpPr>
        <p:spPr>
          <a:xfrm>
            <a:off x="10641683" y="1180558"/>
            <a:ext cx="8448972" cy="50089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5" name="이미지"/>
          <p:cNvSpPr>
            <a:spLocks noGrp="1"/>
          </p:cNvSpPr>
          <p:nvPr>
            <p:ph type="pic" sz="half" idx="15"/>
          </p:nvPr>
        </p:nvSpPr>
        <p:spPr>
          <a:xfrm>
            <a:off x="1508746" y="1180559"/>
            <a:ext cx="8448972" cy="105912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2011661" y="8449425"/>
            <a:ext cx="16576080" cy="61267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2" i="1"/>
            </a:lvl1pPr>
            <a:lvl2pPr marL="1232216" indent="-528092" algn="ctr">
              <a:spcBef>
                <a:spcPts val="0"/>
              </a:spcBef>
              <a:defRPr sz="3802" i="1"/>
            </a:lvl2pPr>
            <a:lvl3pPr marL="1936339" indent="-528092" algn="ctr">
              <a:spcBef>
                <a:spcPts val="0"/>
              </a:spcBef>
              <a:defRPr sz="3802" i="1"/>
            </a:lvl3pPr>
            <a:lvl4pPr marL="2640462" indent="-528092" algn="ctr">
              <a:spcBef>
                <a:spcPts val="0"/>
              </a:spcBef>
              <a:defRPr sz="3802" i="1"/>
            </a:lvl4pPr>
            <a:lvl5pPr marL="3344585" indent="-528092" algn="ctr">
              <a:spcBef>
                <a:spcPts val="0"/>
              </a:spcBef>
              <a:defRPr sz="3802" i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4" name="“여기에 인용을 입력하십시오.”"/>
          <p:cNvSpPr txBox="1">
            <a:spLocks noGrp="1"/>
          </p:cNvSpPr>
          <p:nvPr>
            <p:ph type="body" sz="quarter" idx="13"/>
          </p:nvPr>
        </p:nvSpPr>
        <p:spPr>
          <a:xfrm>
            <a:off x="2011661" y="5642765"/>
            <a:ext cx="16576080" cy="85735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0000"/>
              </a:lnSpc>
            </a:pPr>
            <a:endParaRPr/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508746" y="337302"/>
            <a:ext cx="17581909" cy="2867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508746" y="3440485"/>
            <a:ext cx="17581909" cy="8348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067511" y="12345269"/>
            <a:ext cx="453650" cy="49257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lnSpc>
                <a:spcPct val="100000"/>
              </a:lnSpc>
              <a:defRPr sz="2534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405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704123" marR="0" indent="-704123" algn="l" defTabSz="925419" rtl="0" latinLnBrk="0">
        <a:lnSpc>
          <a:spcPct val="100000"/>
        </a:lnSpc>
        <a:spcBef>
          <a:spcPts val="6653"/>
        </a:spcBef>
        <a:spcAft>
          <a:spcPts val="0"/>
        </a:spcAft>
        <a:buClrTx/>
        <a:buSzPct val="145000"/>
        <a:buFontTx/>
        <a:buChar char="•"/>
        <a:tabLst/>
        <a:defRPr sz="5069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408247" marR="0" indent="-704123" algn="l" defTabSz="925419" rtl="0" latinLnBrk="0">
        <a:lnSpc>
          <a:spcPct val="100000"/>
        </a:lnSpc>
        <a:spcBef>
          <a:spcPts val="6653"/>
        </a:spcBef>
        <a:spcAft>
          <a:spcPts val="0"/>
        </a:spcAft>
        <a:buClrTx/>
        <a:buSzPct val="145000"/>
        <a:buFontTx/>
        <a:buChar char="•"/>
        <a:tabLst/>
        <a:defRPr sz="5069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2112370" marR="0" indent="-704123" algn="l" defTabSz="925419" rtl="0" latinLnBrk="0">
        <a:lnSpc>
          <a:spcPct val="100000"/>
        </a:lnSpc>
        <a:spcBef>
          <a:spcPts val="6653"/>
        </a:spcBef>
        <a:spcAft>
          <a:spcPts val="0"/>
        </a:spcAft>
        <a:buClrTx/>
        <a:buSzPct val="145000"/>
        <a:buFontTx/>
        <a:buChar char="•"/>
        <a:tabLst/>
        <a:defRPr sz="5069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816493" marR="0" indent="-704123" algn="l" defTabSz="925419" rtl="0" latinLnBrk="0">
        <a:lnSpc>
          <a:spcPct val="100000"/>
        </a:lnSpc>
        <a:spcBef>
          <a:spcPts val="6653"/>
        </a:spcBef>
        <a:spcAft>
          <a:spcPts val="0"/>
        </a:spcAft>
        <a:buClrTx/>
        <a:buSzPct val="145000"/>
        <a:buFontTx/>
        <a:buChar char="•"/>
        <a:tabLst/>
        <a:defRPr sz="5069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520617" marR="0" indent="-704123" algn="l" defTabSz="925419" rtl="0" latinLnBrk="0">
        <a:lnSpc>
          <a:spcPct val="100000"/>
        </a:lnSpc>
        <a:spcBef>
          <a:spcPts val="6653"/>
        </a:spcBef>
        <a:spcAft>
          <a:spcPts val="0"/>
        </a:spcAft>
        <a:buClrTx/>
        <a:buSzPct val="145000"/>
        <a:buFontTx/>
        <a:buChar char="•"/>
        <a:tabLst/>
        <a:defRPr sz="5069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4224739" marR="0" indent="-704123" algn="l" defTabSz="925419" rtl="0" latinLnBrk="0">
        <a:lnSpc>
          <a:spcPct val="100000"/>
        </a:lnSpc>
        <a:spcBef>
          <a:spcPts val="6653"/>
        </a:spcBef>
        <a:spcAft>
          <a:spcPts val="0"/>
        </a:spcAft>
        <a:buClrTx/>
        <a:buSzPct val="145000"/>
        <a:buFontTx/>
        <a:buChar char="•"/>
        <a:tabLst/>
        <a:defRPr sz="5069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928862" marR="0" indent="-704123" algn="l" defTabSz="925419" rtl="0" latinLnBrk="0">
        <a:lnSpc>
          <a:spcPct val="100000"/>
        </a:lnSpc>
        <a:spcBef>
          <a:spcPts val="6653"/>
        </a:spcBef>
        <a:spcAft>
          <a:spcPts val="0"/>
        </a:spcAft>
        <a:buClrTx/>
        <a:buSzPct val="145000"/>
        <a:buFontTx/>
        <a:buChar char="•"/>
        <a:tabLst/>
        <a:defRPr sz="5069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632985" marR="0" indent="-704123" algn="l" defTabSz="925419" rtl="0" latinLnBrk="0">
        <a:lnSpc>
          <a:spcPct val="100000"/>
        </a:lnSpc>
        <a:spcBef>
          <a:spcPts val="6653"/>
        </a:spcBef>
        <a:spcAft>
          <a:spcPts val="0"/>
        </a:spcAft>
        <a:buClrTx/>
        <a:buSzPct val="145000"/>
        <a:buFontTx/>
        <a:buChar char="•"/>
        <a:tabLst/>
        <a:defRPr sz="5069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6337109" marR="0" indent="-704123" algn="l" defTabSz="925419" rtl="0" latinLnBrk="0">
        <a:lnSpc>
          <a:spcPct val="100000"/>
        </a:lnSpc>
        <a:spcBef>
          <a:spcPts val="6653"/>
        </a:spcBef>
        <a:spcAft>
          <a:spcPts val="0"/>
        </a:spcAft>
        <a:buClrTx/>
        <a:buSzPct val="145000"/>
        <a:buFontTx/>
        <a:buChar char="•"/>
        <a:tabLst/>
        <a:defRPr sz="5069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92541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34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gif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if"/><Relationship Id="rId4" Type="http://schemas.openxmlformats.org/officeDocument/2006/relationships/image" Target="../media/image10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gif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abe/Samples/blob/master/paper/src/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15EBBF-4EB3-3244-9C08-1BE426C92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0596876" cy="1295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9706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동물이(가) 표시된 사진&#10;&#10;&#10;&#10;자동 생성된 설명">
            <a:extLst>
              <a:ext uri="{FF2B5EF4-FFF2-40B4-BE49-F238E27FC236}">
                <a16:creationId xmlns:a16="http://schemas.microsoft.com/office/drawing/2014/main" id="{38DE9F30-46E8-D54E-9BE9-D5AC8682E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" y="-486036"/>
            <a:ext cx="20599400" cy="12954000"/>
          </a:xfrm>
          <a:prstGeom prst="rect">
            <a:avLst/>
          </a:prstGeom>
        </p:spPr>
      </p:pic>
      <p:sp>
        <p:nvSpPr>
          <p:cNvPr id="317" name="타원 6"/>
          <p:cNvSpPr/>
          <p:nvPr/>
        </p:nvSpPr>
        <p:spPr>
          <a:xfrm>
            <a:off x="5837430" y="5644968"/>
            <a:ext cx="2631759" cy="2672107"/>
          </a:xfrm>
          <a:prstGeom prst="ellipse">
            <a:avLst/>
          </a:prstGeom>
          <a:solidFill>
            <a:srgbClr val="FA1F00">
              <a:alpha val="50000"/>
            </a:srgbClr>
          </a:solidFill>
          <a:ln w="12700">
            <a:miter lim="400000"/>
          </a:ln>
        </p:spPr>
        <p:txBody>
          <a:bodyPr lIns="80466" tIns="80466" rIns="80466" bIns="80466" anchor="ctr"/>
          <a:lstStyle/>
          <a:p>
            <a:pPr>
              <a:lnSpc>
                <a:spcPct val="100000"/>
              </a:lnSpc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484"/>
          </a:p>
        </p:txBody>
      </p:sp>
      <p:sp>
        <p:nvSpPr>
          <p:cNvPr id="318" name="타원 14"/>
          <p:cNvSpPr/>
          <p:nvPr/>
        </p:nvSpPr>
        <p:spPr>
          <a:xfrm>
            <a:off x="8692382" y="9323745"/>
            <a:ext cx="2646178" cy="2686747"/>
          </a:xfrm>
          <a:prstGeom prst="ellipse">
            <a:avLst/>
          </a:prstGeom>
          <a:solidFill>
            <a:srgbClr val="DCC205">
              <a:alpha val="50000"/>
            </a:srgbClr>
          </a:solidFill>
          <a:ln w="12700">
            <a:miter lim="400000"/>
          </a:ln>
        </p:spPr>
        <p:txBody>
          <a:bodyPr lIns="80466" tIns="80466" rIns="80466" bIns="80466" anchor="ctr"/>
          <a:lstStyle/>
          <a:p>
            <a:pPr>
              <a:lnSpc>
                <a:spcPct val="100000"/>
              </a:lnSpc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484"/>
          </a:p>
        </p:txBody>
      </p:sp>
      <p:sp>
        <p:nvSpPr>
          <p:cNvPr id="319" name="타원 13"/>
          <p:cNvSpPr/>
          <p:nvPr/>
        </p:nvSpPr>
        <p:spPr>
          <a:xfrm>
            <a:off x="11829383" y="5182372"/>
            <a:ext cx="2631759" cy="2672107"/>
          </a:xfrm>
          <a:prstGeom prst="ellipse">
            <a:avLst/>
          </a:prstGeom>
          <a:solidFill>
            <a:srgbClr val="0079BF">
              <a:alpha val="50000"/>
            </a:srgbClr>
          </a:solidFill>
          <a:ln w="12700">
            <a:miter lim="400000"/>
          </a:ln>
        </p:spPr>
        <p:txBody>
          <a:bodyPr lIns="80466" tIns="80466" rIns="80466" bIns="80466" anchor="ctr"/>
          <a:lstStyle/>
          <a:p>
            <a:pPr>
              <a:lnSpc>
                <a:spcPct val="100000"/>
              </a:lnSpc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484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2651E-6 5.67472E-7 L 0.09317 0.152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55" y="7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7287E-6 1.06508E-6 L -0.15367 0.035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3" y="17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6609E-8 -3.3889E-6 L 0.0524 -0.1420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0" y="-71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E63F4636-CC14-474D-B446-2244487EA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596876" cy="12952413"/>
          </a:xfrm>
          <a:prstGeom prst="rect">
            <a:avLst/>
          </a:prstGeom>
        </p:spPr>
      </p:pic>
      <p:pic>
        <p:nvPicPr>
          <p:cNvPr id="4" name="그림 8" descr="그림 8">
            <a:extLst>
              <a:ext uri="{FF2B5EF4-FFF2-40B4-BE49-F238E27FC236}">
                <a16:creationId xmlns:a16="http://schemas.microsoft.com/office/drawing/2014/main" id="{C75611A0-7114-4F2E-A789-5FC6D7158214}"/>
              </a:ext>
            </a:extLst>
          </p:cNvPr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08608" y="2136596"/>
            <a:ext cx="4876952" cy="8699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B825A3C8-E0BE-B448-B19D-1D9D89A8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596876" cy="1295241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D13FE76-38BC-F147-B23D-CF63F1574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596876" cy="12952413"/>
          </a:xfrm>
          <a:prstGeom prst="rect">
            <a:avLst/>
          </a:prstGeom>
        </p:spPr>
      </p:pic>
      <p:sp>
        <p:nvSpPr>
          <p:cNvPr id="358" name="덧셈 기호 1"/>
          <p:cNvSpPr/>
          <p:nvPr/>
        </p:nvSpPr>
        <p:spPr>
          <a:xfrm>
            <a:off x="13462431" y="6103890"/>
            <a:ext cx="600450" cy="627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494"/>
                </a:moveTo>
                <a:lnTo>
                  <a:pt x="7344" y="7494"/>
                </a:lnTo>
                <a:lnTo>
                  <a:pt x="7344" y="0"/>
                </a:lnTo>
                <a:lnTo>
                  <a:pt x="14256" y="0"/>
                </a:lnTo>
                <a:lnTo>
                  <a:pt x="14256" y="7494"/>
                </a:lnTo>
                <a:lnTo>
                  <a:pt x="21600" y="7494"/>
                </a:lnTo>
                <a:lnTo>
                  <a:pt x="21600" y="14106"/>
                </a:lnTo>
                <a:lnTo>
                  <a:pt x="14256" y="14106"/>
                </a:lnTo>
                <a:lnTo>
                  <a:pt x="14256" y="21600"/>
                </a:lnTo>
                <a:lnTo>
                  <a:pt x="7344" y="21600"/>
                </a:lnTo>
                <a:lnTo>
                  <a:pt x="7344" y="14106"/>
                </a:lnTo>
                <a:lnTo>
                  <a:pt x="0" y="14106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80466" tIns="80466" rIns="80466" bIns="80466" anchor="ctr"/>
          <a:lstStyle/>
          <a:p>
            <a:pPr>
              <a:lnSpc>
                <a:spcPct val="100000"/>
              </a:lnSpc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484"/>
          </a:p>
        </p:txBody>
      </p:sp>
      <p:sp>
        <p:nvSpPr>
          <p:cNvPr id="359" name="직사각형 3"/>
          <p:cNvSpPr/>
          <p:nvPr/>
        </p:nvSpPr>
        <p:spPr>
          <a:xfrm>
            <a:off x="9896614" y="5114208"/>
            <a:ext cx="2864611" cy="2607116"/>
          </a:xfrm>
          <a:prstGeom prst="rect">
            <a:avLst/>
          </a:prstGeom>
          <a:solidFill>
            <a:srgbClr val="6C6969"/>
          </a:solidFill>
          <a:ln w="12700">
            <a:solidFill>
              <a:srgbClr val="42719B"/>
            </a:solidFill>
            <a:miter/>
          </a:ln>
        </p:spPr>
        <p:txBody>
          <a:bodyPr lIns="80466" tIns="80466" rIns="80466" bIns="80466" anchor="ctr"/>
          <a:lstStyle/>
          <a:p>
            <a:pPr defTabSz="2060063">
              <a:lnSpc>
                <a:spcPct val="100000"/>
              </a:lnSpc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3802"/>
          </a:p>
        </p:txBody>
      </p:sp>
      <p:sp>
        <p:nvSpPr>
          <p:cNvPr id="360" name="직사각형 5"/>
          <p:cNvSpPr/>
          <p:nvPr/>
        </p:nvSpPr>
        <p:spPr>
          <a:xfrm>
            <a:off x="14470634" y="5114208"/>
            <a:ext cx="2864609" cy="2607116"/>
          </a:xfrm>
          <a:prstGeom prst="rect">
            <a:avLst/>
          </a:prstGeom>
          <a:solidFill>
            <a:srgbClr val="595959"/>
          </a:solidFill>
          <a:ln w="12700">
            <a:solidFill>
              <a:srgbClr val="42719B"/>
            </a:solidFill>
            <a:miter/>
          </a:ln>
        </p:spPr>
        <p:txBody>
          <a:bodyPr lIns="80466" tIns="80466" rIns="80466" bIns="80466" anchor="ctr"/>
          <a:lstStyle/>
          <a:p>
            <a:pPr defTabSz="2060063">
              <a:lnSpc>
                <a:spcPct val="100000"/>
              </a:lnSpc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3802"/>
          </a:p>
        </p:txBody>
      </p:sp>
      <p:sp>
        <p:nvSpPr>
          <p:cNvPr id="361" name="직사각형 6"/>
          <p:cNvSpPr/>
          <p:nvPr/>
        </p:nvSpPr>
        <p:spPr>
          <a:xfrm>
            <a:off x="10187183" y="3075311"/>
            <a:ext cx="6857492" cy="6684902"/>
          </a:xfrm>
          <a:prstGeom prst="rect">
            <a:avLst/>
          </a:prstGeom>
          <a:solidFill>
            <a:srgbClr val="363535"/>
          </a:solidFill>
          <a:ln w="12700">
            <a:solidFill>
              <a:srgbClr val="42719B"/>
            </a:solidFill>
            <a:miter/>
          </a:ln>
        </p:spPr>
        <p:txBody>
          <a:bodyPr lIns="80466" tIns="80466" rIns="80466" bIns="80466" anchor="ctr"/>
          <a:lstStyle/>
          <a:p>
            <a:pPr defTabSz="2060063">
              <a:lnSpc>
                <a:spcPct val="100000"/>
              </a:lnSpc>
              <a:defRPr>
                <a:solidFill>
                  <a:srgbClr val="FFFFFF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endParaRPr sz="3802"/>
          </a:p>
        </p:txBody>
      </p:sp>
      <p:pic>
        <p:nvPicPr>
          <p:cNvPr id="362" name="그림 1" descr="그림 1"/>
          <p:cNvPicPr>
            <a:picLocks noChangeAspect="1"/>
          </p:cNvPicPr>
          <p:nvPr/>
        </p:nvPicPr>
        <p:blipFill rotWithShape="1">
          <a:blip r:embed="rId4">
            <a:extLst/>
          </a:blip>
          <a:srcRect l="25156"/>
          <a:stretch/>
        </p:blipFill>
        <p:spPr>
          <a:xfrm>
            <a:off x="8057607" y="1524399"/>
            <a:ext cx="16835108" cy="10106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그림 2" descr="그림 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98938" y="2354601"/>
            <a:ext cx="4913426" cy="8325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repeatCount="indefinite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repeatCount="indefinite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3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45" presetClass="entr" presetSubtype="0" repeatCount="indefinite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5" animBg="1" advAuto="0"/>
      <p:bldP spid="359" grpId="2" animBg="1" advAuto="0"/>
      <p:bldP spid="359" grpId="3" animBg="1" advAuto="0"/>
      <p:bldP spid="360" grpId="1" animBg="1" advAuto="0"/>
      <p:bldP spid="360" grpId="4" animBg="1" advAuto="0"/>
      <p:bldP spid="361" grpId="6" animBg="1" advAuto="0"/>
      <p:bldP spid="361" grpId="7" animBg="1" advAuto="0"/>
      <p:bldP spid="361" grpId="8" animBg="1"/>
      <p:bldP spid="362" grpId="8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내가 잘하는 것으로 사랑하는 이에게 감동을 전해주고 싶었습니다"/>
          <p:cNvSpPr txBox="1"/>
          <p:nvPr/>
        </p:nvSpPr>
        <p:spPr>
          <a:xfrm>
            <a:off x="1653215" y="6490227"/>
            <a:ext cx="6232495" cy="95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466" tIns="80466" rIns="80466" bIns="80466" anchor="ctr">
            <a:spAutoFit/>
          </a:bodyPr>
          <a:lstStyle>
            <a:lvl1pPr algn="l" defTabSz="914400">
              <a:defRPr sz="3000"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4752" dirty="0"/>
              <a:t>motion1.play(anim1)</a:t>
            </a:r>
          </a:p>
        </p:txBody>
      </p:sp>
      <p:sp>
        <p:nvSpPr>
          <p:cNvPr id="327" name="내가 잘하는 것으로 사랑하는 이에게 감동을 전해주고 싶었습니다"/>
          <p:cNvSpPr txBox="1"/>
          <p:nvPr/>
        </p:nvSpPr>
        <p:spPr>
          <a:xfrm>
            <a:off x="7666258" y="6500002"/>
            <a:ext cx="3803864" cy="95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466" tIns="80466" rIns="80466" bIns="80466" anchor="ctr">
            <a:spAutoFit/>
          </a:bodyPr>
          <a:lstStyle>
            <a:lvl1pPr algn="l" defTabSz="914400">
              <a:defRPr sz="3000"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4752"/>
              <a:t>.with(anim2)</a:t>
            </a:r>
          </a:p>
        </p:txBody>
      </p:sp>
      <p:sp>
        <p:nvSpPr>
          <p:cNvPr id="328" name="내가 잘하는 것으로 사랑하는 이에게 감동을 전해주고 싶었습니다"/>
          <p:cNvSpPr txBox="1"/>
          <p:nvPr/>
        </p:nvSpPr>
        <p:spPr>
          <a:xfrm>
            <a:off x="11257987" y="6509777"/>
            <a:ext cx="3803864" cy="95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466" tIns="80466" rIns="80466" bIns="80466" anchor="ctr">
            <a:spAutoFit/>
          </a:bodyPr>
          <a:lstStyle>
            <a:lvl1pPr algn="l" defTabSz="914400">
              <a:defRPr sz="3000"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4752"/>
              <a:t>.with(anim3)</a:t>
            </a:r>
          </a:p>
        </p:txBody>
      </p:sp>
      <p:sp>
        <p:nvSpPr>
          <p:cNvPr id="329" name="내가 잘하는 것으로 사랑하는 이에게 감동을 전해주고 싶었습니다"/>
          <p:cNvSpPr txBox="1"/>
          <p:nvPr/>
        </p:nvSpPr>
        <p:spPr>
          <a:xfrm>
            <a:off x="14849711" y="6509777"/>
            <a:ext cx="3803864" cy="95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80466" tIns="80466" rIns="80466" bIns="80466" anchor="ctr">
            <a:spAutoFit/>
          </a:bodyPr>
          <a:lstStyle>
            <a:lvl1pPr algn="l" defTabSz="914400">
              <a:defRPr sz="3000"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4752"/>
              <a:t>.next(anim3)</a:t>
            </a:r>
          </a:p>
        </p:txBody>
      </p:sp>
      <p:sp>
        <p:nvSpPr>
          <p:cNvPr id="330" name="내가 잘하는 것으로 사랑하는 이에게 감동을 전해주고 싶었습니다"/>
          <p:cNvSpPr txBox="1"/>
          <p:nvPr/>
        </p:nvSpPr>
        <p:spPr>
          <a:xfrm>
            <a:off x="1653213" y="8033720"/>
            <a:ext cx="9396642" cy="95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80466" tIns="80466" rIns="80466" bIns="80466" anchor="ctr">
            <a:spAutoFit/>
          </a:bodyPr>
          <a:lstStyle>
            <a:lvl1pPr algn="l" defTabSz="914400">
              <a:defRPr sz="3000"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lang="en-US" sz="4752" dirty="0" err="1"/>
              <a:t>Combine</a:t>
            </a:r>
            <a:r>
              <a:rPr sz="4752" dirty="0" err="1"/>
              <a:t>.a</a:t>
            </a:r>
            <a:r>
              <a:rPr lang="en-US" sz="4752" dirty="0" err="1"/>
              <a:t>ll</a:t>
            </a:r>
            <a:r>
              <a:rPr sz="4752" dirty="0"/>
              <a:t>(motion1</a:t>
            </a:r>
            <a:r>
              <a:rPr lang="en-US" sz="4752" dirty="0"/>
              <a:t>, motion2</a:t>
            </a:r>
            <a:r>
              <a:rPr sz="4752" dirty="0"/>
              <a:t>)</a:t>
            </a:r>
          </a:p>
        </p:txBody>
      </p:sp>
      <p:sp>
        <p:nvSpPr>
          <p:cNvPr id="331" name="내가 잘하는 것으로 사랑하는 이에게 감동을 전해주고 싶었습니다"/>
          <p:cNvSpPr txBox="1"/>
          <p:nvPr/>
        </p:nvSpPr>
        <p:spPr>
          <a:xfrm>
            <a:off x="10702030" y="8079982"/>
            <a:ext cx="6702074" cy="953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80466" tIns="80466" rIns="80466" bIns="80466" anchor="ctr">
            <a:spAutoFit/>
          </a:bodyPr>
          <a:lstStyle>
            <a:lvl1pPr algn="l" defTabSz="914400">
              <a:defRPr sz="3000" b="1"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r>
              <a:rPr sz="4752" dirty="0"/>
              <a:t>.</a:t>
            </a:r>
            <a:r>
              <a:rPr lang="en-US" sz="4752" dirty="0"/>
              <a:t>or</a:t>
            </a:r>
            <a:r>
              <a:rPr sz="4752" dirty="0"/>
              <a:t>(motion</a:t>
            </a:r>
            <a:r>
              <a:rPr lang="en-US" sz="4752" dirty="0"/>
              <a:t>3. motion4</a:t>
            </a:r>
            <a:r>
              <a:rPr sz="4752" dirty="0"/>
              <a:t>)</a:t>
            </a:r>
          </a:p>
        </p:txBody>
      </p:sp>
      <p:pic>
        <p:nvPicPr>
          <p:cNvPr id="3" name="그림 2" descr="앉아있는이(가) 표시된 사진&#10;&#10;&#10;&#10;자동 생성된 설명">
            <a:extLst>
              <a:ext uri="{FF2B5EF4-FFF2-40B4-BE49-F238E27FC236}">
                <a16:creationId xmlns:a16="http://schemas.microsoft.com/office/drawing/2014/main" id="{B5CBCF54-72AB-7848-A747-BF3872E1E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74" y="3387264"/>
            <a:ext cx="6842252" cy="826772"/>
          </a:xfrm>
          <a:prstGeom prst="rect">
            <a:avLst/>
          </a:prstGeom>
        </p:spPr>
      </p:pic>
      <p:pic>
        <p:nvPicPr>
          <p:cNvPr id="13" name="그림 12" descr="스크린샷, 동물이(가) 표시된 사진&#10;&#10;&#10;&#10;자동 생성된 설명">
            <a:extLst>
              <a:ext uri="{FF2B5EF4-FFF2-40B4-BE49-F238E27FC236}">
                <a16:creationId xmlns:a16="http://schemas.microsoft.com/office/drawing/2014/main" id="{4C73119C-80F7-5A48-9A19-EF7D0972A6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749"/>
          <a:stretch/>
        </p:blipFill>
        <p:spPr>
          <a:xfrm>
            <a:off x="0" y="-104096"/>
            <a:ext cx="20599400" cy="145740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1" animBg="1" advAuto="0"/>
      <p:bldP spid="328" grpId="2" animBg="1" advAuto="0"/>
      <p:bldP spid="329" grpId="3" animBg="1" advAuto="0"/>
      <p:bldP spid="330" grpId="4" animBg="1" advAuto="0"/>
      <p:bldP spid="331" grpId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&#10;&#10;자동 생성된 설명">
            <a:extLst>
              <a:ext uri="{FF2B5EF4-FFF2-40B4-BE49-F238E27FC236}">
                <a16:creationId xmlns:a16="http://schemas.microsoft.com/office/drawing/2014/main" id="{89DD3D2B-27C1-1E45-8FC4-3876BC56D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7"/>
            <a:ext cx="20599400" cy="12954000"/>
          </a:xfrm>
          <a:prstGeom prst="rect">
            <a:avLst/>
          </a:prstGeom>
        </p:spPr>
      </p:pic>
      <p:pic>
        <p:nvPicPr>
          <p:cNvPr id="338" name="그림 138" descr="그림 138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85957" y="1432501"/>
            <a:ext cx="5130528" cy="4367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이(가) 표시된 사진&#10;&#10;&#10;&#10;자동 생성된 설명">
            <a:extLst>
              <a:ext uri="{FF2B5EF4-FFF2-40B4-BE49-F238E27FC236}">
                <a16:creationId xmlns:a16="http://schemas.microsoft.com/office/drawing/2014/main" id="{D393983C-7171-4B4A-88E3-C2A16F15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99400" cy="129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4289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, 잔디, 자연이(가) 표시된 사진&#10;&#10;&#10;&#10;자동 생성된 설명">
            <a:extLst>
              <a:ext uri="{FF2B5EF4-FFF2-40B4-BE49-F238E27FC236}">
                <a16:creationId xmlns:a16="http://schemas.microsoft.com/office/drawing/2014/main" id="{4E326AD7-9954-E146-B332-21C5A3F33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4"/>
            <a:ext cx="20599400" cy="129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18831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BBAABAE-2B80-4DCA-A512-B1DAA21E5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" y="583225"/>
            <a:ext cx="20604364" cy="1182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0981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47DA371-6A39-4688-BB58-8B2BD7CA4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4" y="1392622"/>
            <a:ext cx="20447933" cy="1054346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1070527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C4E70B9-5E64-B341-BAE2-7579690C2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794"/>
            <a:ext cx="20599401" cy="12954000"/>
          </a:xfrm>
          <a:prstGeom prst="rect">
            <a:avLst/>
          </a:prstGeom>
        </p:spPr>
      </p:pic>
      <p:sp>
        <p:nvSpPr>
          <p:cNvPr id="149" name="도형"/>
          <p:cNvSpPr/>
          <p:nvPr/>
        </p:nvSpPr>
        <p:spPr>
          <a:xfrm>
            <a:off x="6417543" y="5735723"/>
            <a:ext cx="894564" cy="894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21600"/>
                </a:lnTo>
                <a:lnTo>
                  <a:pt x="21600" y="10800"/>
                </a:lnTo>
                <a:lnTo>
                  <a:pt x="10800" y="0"/>
                </a:lnTo>
                <a:close/>
              </a:path>
            </a:pathLst>
          </a:custGeom>
          <a:solidFill>
            <a:srgbClr val="FFFFFF"/>
          </a:solidFill>
          <a:ln w="25400">
            <a:noFill/>
          </a:ln>
        </p:spPr>
        <p:txBody>
          <a:bodyPr lIns="80466" tIns="80466" rIns="80466" bIns="80466" anchor="ctr"/>
          <a:lstStyle/>
          <a:p>
            <a:pPr>
              <a:lnSpc>
                <a:spcPct val="100000"/>
              </a:lnSpc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802" dirty="0"/>
          </a:p>
        </p:txBody>
      </p:sp>
    </p:spTree>
    <p:extLst>
      <p:ext uri="{BB962C8B-B14F-4D97-AF65-F5344CB8AC3E}">
        <p14:creationId xmlns:p14="http://schemas.microsoft.com/office/powerpoint/2010/main" val="159275435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장치이(가) 표시된 사진&#10;&#10;&#10;&#10;자동 생성된 설명">
            <a:extLst>
              <a:ext uri="{FF2B5EF4-FFF2-40B4-BE49-F238E27FC236}">
                <a16:creationId xmlns:a16="http://schemas.microsoft.com/office/drawing/2014/main" id="{737641B8-2F33-5E44-9A2B-E3B96A5F17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9"/>
            <a:ext cx="20599400" cy="129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7037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CEA228E-711E-144A-B536-4A2F5F0F73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99400" cy="129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9602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C6A32388-853A-B54A-BDE6-643A8B29A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4"/>
            <a:ext cx="20599400" cy="129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2692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112A785-08FB-48DF-9E54-21555EDB2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82625"/>
            <a:ext cx="20599401" cy="115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42207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쥐고있는, 실내이(가) 표시된 사진&#10;&#10;&#10;&#10;자동 생성된 설명">
            <a:extLst>
              <a:ext uri="{FF2B5EF4-FFF2-40B4-BE49-F238E27FC236}">
                <a16:creationId xmlns:a16="http://schemas.microsoft.com/office/drawing/2014/main" id="{1C9F9316-0187-D449-A7ED-69653686B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599400" cy="129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240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자동차, 남자, 실내이(가) 표시된 사진&#10;&#10;&#10;&#10;자동 생성된 설명">
            <a:extLst>
              <a:ext uri="{FF2B5EF4-FFF2-40B4-BE49-F238E27FC236}">
                <a16:creationId xmlns:a16="http://schemas.microsoft.com/office/drawing/2014/main" id="{6B1593BE-A489-4540-9178-341D22EF6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0596876" cy="12952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14394-4ED1-C949-A2CE-267734993178}"/>
              </a:ext>
            </a:extLst>
          </p:cNvPr>
          <p:cNvSpPr txBox="1"/>
          <p:nvPr/>
        </p:nvSpPr>
        <p:spPr>
          <a:xfrm>
            <a:off x="23540192" y="10778282"/>
            <a:ext cx="102657" cy="5457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pple SD 산돌고딕 Neo 일반체"/>
              <a:ea typeface="Apple SD 산돌고딕 Neo 일반체"/>
              <a:cs typeface="Apple SD 산돌고딕 Neo 일반체"/>
              <a:sym typeface="Apple SD 산돌고딕 Neo 일반체"/>
            </a:endParaRPr>
          </a:p>
        </p:txBody>
      </p:sp>
    </p:spTree>
    <p:extLst>
      <p:ext uri="{BB962C8B-B14F-4D97-AF65-F5344CB8AC3E}">
        <p14:creationId xmlns:p14="http://schemas.microsoft.com/office/powerpoint/2010/main" val="162207072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056668A6-9C31-6A4C-8548-C45C66B422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94"/>
            <a:ext cx="20599400" cy="12954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FE42DA2-AAD2-4054-B120-617282A04CD3}"/>
              </a:ext>
            </a:extLst>
          </p:cNvPr>
          <p:cNvSpPr/>
          <p:nvPr/>
        </p:nvSpPr>
        <p:spPr>
          <a:xfrm>
            <a:off x="3021496" y="2330916"/>
            <a:ext cx="15008087" cy="1102866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65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rPr>
              <a:t>Cross platform and Json format</a:t>
            </a:r>
            <a:endParaRPr kumimoji="0" lang="ko-KR" altLang="en-US" sz="65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19533398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2F5D680-D229-F64B-84EE-80CC3D7BC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95"/>
            <a:ext cx="20598139" cy="1295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6374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0B959C-E411-F74A-A529-D806AD586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" y="-1"/>
            <a:ext cx="20596876" cy="12952413"/>
          </a:xfrm>
          <a:prstGeom prst="rect">
            <a:avLst/>
          </a:prstGeom>
        </p:spPr>
      </p:pic>
      <p:pic>
        <p:nvPicPr>
          <p:cNvPr id="4" name="Picture 3" descr="Picture 3">
            <a:extLst>
              <a:ext uri="{FF2B5EF4-FFF2-40B4-BE49-F238E27FC236}">
                <a16:creationId xmlns:a16="http://schemas.microsoft.com/office/drawing/2014/main" id="{681B5AD7-AD9F-44D1-8F78-E4500441D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25855" y="920449"/>
            <a:ext cx="9957484" cy="1203196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8932120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사람, 벽, 앉아있는이(가) 표시된 사진&#10;&#10;&#10;&#10;자동 생성된 설명">
            <a:extLst>
              <a:ext uri="{FF2B5EF4-FFF2-40B4-BE49-F238E27FC236}">
                <a16:creationId xmlns:a16="http://schemas.microsoft.com/office/drawing/2014/main" id="{E43DFBD6-1689-474C-98C0-CE928CC7B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87"/>
            <a:ext cx="20599400" cy="12954000"/>
          </a:xfrm>
          <a:prstGeom prst="rect">
            <a:avLst/>
          </a:prstGeom>
        </p:spPr>
      </p:pic>
      <p:sp>
        <p:nvSpPr>
          <p:cNvPr id="153" name="Propose  Mobile touch motion"/>
          <p:cNvSpPr txBox="1"/>
          <p:nvPr/>
        </p:nvSpPr>
        <p:spPr>
          <a:xfrm>
            <a:off x="626939" y="-1431221"/>
            <a:ext cx="6427039" cy="716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80466" tIns="80466" rIns="80466" bIns="80466" anchor="ctr">
            <a:spAutoFit/>
          </a:bodyPr>
          <a:lstStyle/>
          <a:p>
            <a:pPr algn="l">
              <a:defRPr sz="2100" b="1">
                <a:latin typeface="+mj-lt"/>
                <a:ea typeface="+mj-ea"/>
                <a:cs typeface="+mj-cs"/>
                <a:sym typeface="Helvetica Neue"/>
              </a:defRPr>
            </a:pPr>
            <a:r>
              <a:rPr sz="3326"/>
              <a:t>Propose  </a:t>
            </a:r>
            <a:r>
              <a:rPr sz="3326">
                <a:solidFill>
                  <a:srgbClr val="929292"/>
                </a:solidFill>
              </a:rPr>
              <a:t>Mobile touch motion</a:t>
            </a:r>
            <a:r>
              <a:rPr sz="3326"/>
              <a:t> </a:t>
            </a:r>
          </a:p>
        </p:txBody>
      </p:sp>
      <p:sp>
        <p:nvSpPr>
          <p:cNvPr id="154" name="반지"/>
          <p:cNvSpPr/>
          <p:nvPr/>
        </p:nvSpPr>
        <p:spPr>
          <a:xfrm>
            <a:off x="8975076" y="5852437"/>
            <a:ext cx="2933075" cy="36520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98" y="0"/>
                </a:moveTo>
                <a:lnTo>
                  <a:pt x="6808" y="1438"/>
                </a:lnTo>
                <a:lnTo>
                  <a:pt x="9476" y="4318"/>
                </a:lnTo>
                <a:cubicBezTo>
                  <a:pt x="4143" y="4844"/>
                  <a:pt x="0" y="8503"/>
                  <a:pt x="0" y="12926"/>
                </a:cubicBezTo>
                <a:cubicBezTo>
                  <a:pt x="0" y="17709"/>
                  <a:pt x="4844" y="21600"/>
                  <a:pt x="10800" y="21600"/>
                </a:cubicBezTo>
                <a:cubicBezTo>
                  <a:pt x="16756" y="21600"/>
                  <a:pt x="21600" y="17709"/>
                  <a:pt x="21600" y="12926"/>
                </a:cubicBezTo>
                <a:cubicBezTo>
                  <a:pt x="21600" y="8503"/>
                  <a:pt x="17457" y="4844"/>
                  <a:pt x="12124" y="4318"/>
                </a:cubicBezTo>
                <a:lnTo>
                  <a:pt x="14792" y="1438"/>
                </a:lnTo>
                <a:lnTo>
                  <a:pt x="12802" y="0"/>
                </a:lnTo>
                <a:lnTo>
                  <a:pt x="8798" y="0"/>
                </a:lnTo>
                <a:close/>
                <a:moveTo>
                  <a:pt x="10800" y="6259"/>
                </a:moveTo>
                <a:cubicBezTo>
                  <a:pt x="15377" y="6259"/>
                  <a:pt x="19100" y="9250"/>
                  <a:pt x="19100" y="12926"/>
                </a:cubicBezTo>
                <a:cubicBezTo>
                  <a:pt x="19100" y="16602"/>
                  <a:pt x="15377" y="19592"/>
                  <a:pt x="10800" y="19592"/>
                </a:cubicBezTo>
                <a:cubicBezTo>
                  <a:pt x="6223" y="19592"/>
                  <a:pt x="2500" y="16602"/>
                  <a:pt x="2500" y="12926"/>
                </a:cubicBezTo>
                <a:cubicBezTo>
                  <a:pt x="2500" y="9250"/>
                  <a:pt x="6223" y="6259"/>
                  <a:pt x="10800" y="6259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80466" tIns="80466" rIns="80466" bIns="80466" anchor="ctr"/>
          <a:lstStyle/>
          <a:p>
            <a:pPr>
              <a:lnSpc>
                <a:spcPct val="100000"/>
              </a:lnSpc>
              <a:defRPr sz="2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484"/>
          </a:p>
        </p:txBody>
      </p:sp>
      <p:sp>
        <p:nvSpPr>
          <p:cNvPr id="156" name="내가 잘하는 것으로 사랑하는 이에게 감동을 전해주고 싶었습니다"/>
          <p:cNvSpPr txBox="1"/>
          <p:nvPr/>
        </p:nvSpPr>
        <p:spPr>
          <a:xfrm>
            <a:off x="10218416" y="4548457"/>
            <a:ext cx="162568" cy="725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80466" tIns="80466" rIns="80466" bIns="80466" anchor="ctr">
            <a:spAutoFit/>
          </a:bodyPr>
          <a:lstStyle>
            <a:lvl1pPr defTabSz="914400">
              <a:defRPr sz="2100" b="1">
                <a:solidFill>
                  <a:srgbClr val="FFFFFF">
                    <a:alpha val="72273"/>
                  </a:srgbClr>
                </a:solidFill>
                <a:latin typeface="맑은 고딕"/>
                <a:ea typeface="맑은 고딕"/>
                <a:cs typeface="맑은 고딕"/>
                <a:sym typeface="맑은 고딕"/>
              </a:defRPr>
            </a:lvl1pPr>
          </a:lstStyle>
          <a:p>
            <a:endParaRPr sz="3326" dirty="0">
              <a:latin typeface="나눔고딕 Light" pitchFamily="50" charset="-127"/>
              <a:ea typeface="나눔고딕 Light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96129E-9D12-064D-8AB9-92B5E92997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411" y="3716071"/>
            <a:ext cx="12117146" cy="94986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1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7C9B4F-B684-914E-8C69-03C93DBE9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"/>
            <a:ext cx="20884896" cy="131335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4" name="그림 1" descr="그림 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48070" y="3810618"/>
            <a:ext cx="15103260" cy="932406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DC1657D-4844-42A6-A876-67061B73A930}"/>
              </a:ext>
            </a:extLst>
          </p:cNvPr>
          <p:cNvSpPr/>
          <p:nvPr/>
        </p:nvSpPr>
        <p:spPr>
          <a:xfrm>
            <a:off x="4929809" y="1725260"/>
            <a:ext cx="10634869" cy="1333698"/>
          </a:xfrm>
          <a:prstGeom prst="rect">
            <a:avLst/>
          </a:prstGeom>
          <a:solidFill>
            <a:srgbClr val="FFFF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584200">
              <a:lnSpc>
                <a:spcPct val="100000"/>
              </a:lnSpc>
            </a:pPr>
            <a:r>
              <a:rPr kumimoji="0" lang="en-US" altLang="ko-KR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 Narrow" panose="020B0606020202030204" pitchFamily="34" charset="0"/>
                <a:ea typeface="+mn-ea"/>
                <a:cs typeface="+mn-cs"/>
                <a:sym typeface="Helvetica"/>
              </a:rPr>
              <a:t>Story Book</a:t>
            </a:r>
            <a:endParaRPr kumimoji="0" lang="ko-KR" altLang="en-US" sz="8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Narrow" panose="020B0606020202030204" pitchFamily="34" charset="0"/>
              <a:ea typeface="+mn-ea"/>
              <a:cs typeface="+mn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그림 4" descr="그림 4"/>
          <p:cNvPicPr>
            <a:picLocks noChangeAspect="1"/>
          </p:cNvPicPr>
          <p:nvPr/>
        </p:nvPicPr>
        <p:blipFill>
          <a:blip r:embed="rId3">
            <a:alphaModFix amt="34757"/>
            <a:extLst/>
          </a:blip>
          <a:stretch>
            <a:fillRect/>
          </a:stretch>
        </p:blipFill>
        <p:spPr>
          <a:xfrm>
            <a:off x="702721" y="1621334"/>
            <a:ext cx="7723480" cy="5121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이미지" descr="이미지"/>
          <p:cNvPicPr>
            <a:picLocks noChangeAspect="1"/>
          </p:cNvPicPr>
          <p:nvPr/>
        </p:nvPicPr>
        <p:blipFill>
          <a:blip r:embed="rId4">
            <a:alphaModFix amt="35284"/>
            <a:extLst/>
          </a:blip>
          <a:stretch>
            <a:fillRect/>
          </a:stretch>
        </p:blipFill>
        <p:spPr>
          <a:xfrm>
            <a:off x="-127788" y="3865831"/>
            <a:ext cx="20854975" cy="1261086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직사각형 9"/>
          <p:cNvSpPr/>
          <p:nvPr/>
        </p:nvSpPr>
        <p:spPr>
          <a:xfrm>
            <a:off x="1262" y="11940059"/>
            <a:ext cx="20596876" cy="73353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latinLnBrk="1"/>
            <a:r>
              <a:rPr lang="ja-JP" altLang="ko-KR" sz="4000" dirty="0">
                <a:solidFill>
                  <a:schemeClr val="bg1"/>
                </a:solidFill>
              </a:rPr>
              <a:t>台本を作って、愛の告白をしようとしたのです。</a:t>
            </a:r>
            <a:endParaRPr lang="ko-KR" altLang="ko-KR" sz="4000" dirty="0">
              <a:solidFill>
                <a:schemeClr val="bg1"/>
              </a:solidFill>
            </a:endParaRPr>
          </a:p>
        </p:txBody>
      </p:sp>
      <p:pic>
        <p:nvPicPr>
          <p:cNvPr id="168" name="이미지" descr="이미지"/>
          <p:cNvPicPr>
            <a:picLocks noChangeAspect="1"/>
          </p:cNvPicPr>
          <p:nvPr/>
        </p:nvPicPr>
        <p:blipFill>
          <a:blip r:embed="rId5">
            <a:alphaModFix amt="11538"/>
            <a:extLst/>
          </a:blip>
          <a:stretch>
            <a:fillRect/>
          </a:stretch>
        </p:blipFill>
        <p:spPr>
          <a:xfrm>
            <a:off x="14533119" y="-2147488"/>
            <a:ext cx="7040866" cy="704086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F8AAA7-E640-2549-829D-D282487B0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504" y="1431024"/>
            <a:ext cx="14938248" cy="1009036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262" y="496466"/>
            <a:ext cx="20596876" cy="758413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>
            <a:spAutoFit/>
          </a:bodyPr>
          <a:lstStyle/>
          <a:p>
            <a:pPr latinLnBrk="1"/>
            <a:r>
              <a:rPr lang="zh-CN" altLang="ko-KR" sz="4000" dirty="0">
                <a:solidFill>
                  <a:schemeClr val="bg1"/>
                </a:solidFill>
              </a:rPr>
              <a:t>把</a:t>
            </a:r>
            <a:r>
              <a:rPr lang="en-US" altLang="ko-KR" sz="4000" dirty="0">
                <a:solidFill>
                  <a:schemeClr val="bg1"/>
                </a:solidFill>
              </a:rPr>
              <a:t>View</a:t>
            </a:r>
            <a:r>
              <a:rPr lang="zh-CN" altLang="ko-KR" sz="4000" dirty="0">
                <a:solidFill>
                  <a:schemeClr val="bg1"/>
                </a:solidFill>
              </a:rPr>
              <a:t>转移</a:t>
            </a:r>
            <a:r>
              <a:rPr lang="ko-KR" altLang="ko-KR" sz="4000" dirty="0">
                <a:solidFill>
                  <a:schemeClr val="bg1"/>
                </a:solidFill>
              </a:rPr>
              <a:t>到</a:t>
            </a:r>
            <a:r>
              <a:rPr lang="en-US" altLang="ko-KR" sz="4000" dirty="0">
                <a:solidFill>
                  <a:schemeClr val="bg1"/>
                </a:solidFill>
              </a:rPr>
              <a:t>touch</a:t>
            </a:r>
            <a:r>
              <a:rPr lang="ko-KR" altLang="ko-KR" sz="4000" dirty="0">
                <a:solidFill>
                  <a:schemeClr val="bg1"/>
                </a:solidFill>
              </a:rPr>
              <a:t>的</a:t>
            </a:r>
            <a:r>
              <a:rPr lang="en-US" altLang="ko-KR" sz="4000" dirty="0">
                <a:solidFill>
                  <a:schemeClr val="bg1"/>
                </a:solidFill>
              </a:rPr>
              <a:t>motion</a:t>
            </a:r>
            <a:r>
              <a:rPr lang="zh-CN" altLang="ko-KR" sz="4000" dirty="0">
                <a:solidFill>
                  <a:schemeClr val="bg1"/>
                </a:solidFill>
              </a:rPr>
              <a:t>真的犹如地狱。</a:t>
            </a:r>
            <a:endParaRPr lang="ko-KR" altLang="ko-KR" sz="4000" dirty="0">
              <a:solidFill>
                <a:schemeClr val="bg1"/>
              </a:solidFill>
            </a:endParaRPr>
          </a:p>
        </p:txBody>
      </p:sp>
      <p:sp>
        <p:nvSpPr>
          <p:cNvPr id="193" name="직사각형"/>
          <p:cNvSpPr/>
          <p:nvPr/>
        </p:nvSpPr>
        <p:spPr>
          <a:xfrm>
            <a:off x="-335281" y="-1353849"/>
            <a:ext cx="21269959" cy="16588036"/>
          </a:xfrm>
          <a:prstGeom prst="rect">
            <a:avLst/>
          </a:prstGeom>
          <a:solidFill>
            <a:srgbClr val="000000">
              <a:alpha val="80913"/>
            </a:srgbClr>
          </a:solidFill>
          <a:ln w="25400">
            <a:solidFill>
              <a:schemeClr val="accent1">
                <a:alpha val="80913"/>
              </a:schemeClr>
            </a:solidFill>
          </a:ln>
        </p:spPr>
        <p:txBody>
          <a:bodyPr lIns="80466" tIns="80466" rIns="80466" bIns="80466" anchor="ctr"/>
          <a:lstStyle/>
          <a:p>
            <a:pPr>
              <a:lnSpc>
                <a:spcPct val="100000"/>
              </a:lnSpc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3802"/>
          </a:p>
        </p:txBody>
      </p:sp>
      <p:sp>
        <p:nvSpPr>
          <p:cNvPr id="194" name="하지만 개발이 너무 어려움"/>
          <p:cNvSpPr txBox="1"/>
          <p:nvPr/>
        </p:nvSpPr>
        <p:spPr>
          <a:xfrm>
            <a:off x="6870481" y="5838947"/>
            <a:ext cx="7273425" cy="152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80466" tIns="80466" rIns="80466" bIns="80466" anchor="ctr">
            <a:spAutoFit/>
          </a:bodyPr>
          <a:lstStyle>
            <a:lvl1pPr>
              <a:defRPr sz="5100">
                <a:solidFill>
                  <a:srgbClr val="FFFFFF"/>
                </a:solidFill>
                <a:latin typeface="Apple SD 산돌고딕 Neo 볼드체"/>
                <a:ea typeface="Apple SD 산돌고딕 Neo 볼드체"/>
                <a:cs typeface="Apple SD 산돌고딕 Neo 볼드체"/>
                <a:sym typeface="Apple SD 산돌고딕 Neo 볼드체"/>
              </a:defRPr>
            </a:lvl1pPr>
          </a:lstStyle>
          <a:p>
            <a:r>
              <a:rPr lang="en-US" sz="8078" dirty="0">
                <a:latin typeface="나눔고딕 ExtraBold" pitchFamily="50" charset="-127"/>
                <a:ea typeface="나눔고딕 ExtraBold" pitchFamily="50" charset="-127"/>
              </a:rPr>
              <a:t>It’s too difficult</a:t>
            </a:r>
            <a:endParaRPr sz="8078" dirty="0">
              <a:latin typeface="나눔고딕 ExtraBold" pitchFamily="50" charset="-127"/>
              <a:ea typeface="나눔고딕 ExtraBold" pitchFamily="50" charset="-127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6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  <p:bldP spid="194" grpId="2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580829" y="-1374954"/>
            <a:ext cx="34430782" cy="15702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그림 1" descr="그림 1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48408" y="8969835"/>
            <a:ext cx="4792264" cy="35941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그림 2" descr="그림 2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135530" y="4679109"/>
            <a:ext cx="4792259" cy="35941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그림 3" descr="그림 3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903575" y="8969837"/>
            <a:ext cx="4792254" cy="3594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그림 9" descr="그림 9"/>
          <p:cNvPicPr>
            <a:picLocks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358736" y="8969838"/>
            <a:ext cx="4792258" cy="35941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3681732" y="2801182"/>
            <a:ext cx="13235939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7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옅은체"/>
              </a:rPr>
              <a:t>Android</a:t>
            </a:r>
            <a:r>
              <a:rPr lang="en-US" altLang="ko-KR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pple SD 산돌고딕 Neo 옅은체"/>
              </a:rPr>
              <a:t> Motion Library</a:t>
            </a:r>
            <a:endParaRPr kumimoji="0" lang="ko-KR" altLang="en-US" sz="6000" b="1" i="0" u="none" strike="noStrike" cap="none" spc="0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FillTx/>
              <a:latin typeface="Apple SD 산돌고딕 Neo 옅은체"/>
              <a:sym typeface="Apple SD 산돌고딕 Neo 일반체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opose는 모션을 쉽게 구현할수있는 라이브러리 형태의 개발도구 입니다."/>
          <p:cNvSpPr txBox="1"/>
          <p:nvPr/>
        </p:nvSpPr>
        <p:spPr>
          <a:xfrm>
            <a:off x="3442555" y="13400749"/>
            <a:ext cx="13714290" cy="712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80466" tIns="80466" rIns="80466" bIns="80466" anchor="ctr">
            <a:spAutoFit/>
          </a:bodyPr>
          <a:lstStyle/>
          <a:p>
            <a:pPr>
              <a:defRPr sz="2100" b="1">
                <a:latin typeface="+mj-lt"/>
                <a:ea typeface="+mj-ea"/>
                <a:cs typeface="+mj-cs"/>
                <a:sym typeface="Helvetica Neue"/>
              </a:defRPr>
            </a:pPr>
            <a:r>
              <a:rPr sz="3326"/>
              <a:t>청혼으로 하지 못했던 이야기 책을 우리 아들을 위해 다시 만들었습니다.</a:t>
            </a:r>
          </a:p>
        </p:txBody>
      </p:sp>
      <p:pic>
        <p:nvPicPr>
          <p:cNvPr id="2" name="Android animation with propose library">
            <a:hlinkClick r:id="" action="ppaction://media"/>
            <a:extLst>
              <a:ext uri="{FF2B5EF4-FFF2-40B4-BE49-F238E27FC236}">
                <a16:creationId xmlns:a16="http://schemas.microsoft.com/office/drawing/2014/main" id="{46686E6C-9A16-4E4A-8EE0-AF9FDF4017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255621"/>
            <a:ext cx="20599401" cy="115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6072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직사각형 1"/>
          <p:cNvSpPr txBox="1"/>
          <p:nvPr/>
        </p:nvSpPr>
        <p:spPr>
          <a:xfrm>
            <a:off x="10730340" y="13526338"/>
            <a:ext cx="11841457" cy="926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72419" rIns="72419">
            <a:spAutoFit/>
          </a:bodyPr>
          <a:lstStyle/>
          <a:p>
            <a:pPr algn="l">
              <a:defRPr sz="1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2376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https://github.com/muabe/Samples/blob/master/paper/src/com/</a:t>
            </a:r>
          </a:p>
          <a:p>
            <a:pPr algn="l">
              <a:defRPr sz="1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sz="2376" dirty="0" err="1"/>
              <a:t>markjmind</a:t>
            </a:r>
            <a:r>
              <a:rPr sz="2376" dirty="0"/>
              <a:t>/propose/sample/paper/</a:t>
            </a:r>
            <a:r>
              <a:rPr sz="2376" dirty="0" err="1"/>
              <a:t>MainActivity.java</a:t>
            </a:r>
            <a:endParaRPr sz="2376" dirty="0"/>
          </a:p>
        </p:txBody>
      </p:sp>
      <p:pic>
        <p:nvPicPr>
          <p:cNvPr id="3" name="그림 2" descr="스크린샷, 텍스트이(가) 표시된 사진&#10;&#10;&#10;&#10;자동 생성된 설명">
            <a:extLst>
              <a:ext uri="{FF2B5EF4-FFF2-40B4-BE49-F238E27FC236}">
                <a16:creationId xmlns:a16="http://schemas.microsoft.com/office/drawing/2014/main" id="{20F62FE5-1A70-084D-945E-384C5B2FF9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95"/>
            <a:ext cx="20598139" cy="129532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pple SD 산돌고딕 Neo 일반체"/>
            <a:ea typeface="Apple SD 산돌고딕 Neo 일반체"/>
            <a:cs typeface="Apple SD 산돌고딕 Neo 일반체"/>
            <a:sym typeface="Apple SD 산돌고딕 Neo 일반체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5185</TotalTime>
  <Words>766</Words>
  <Application>Microsoft Office PowerPoint</Application>
  <PresentationFormat>사용자 지정</PresentationFormat>
  <Paragraphs>86</Paragraphs>
  <Slides>27</Slides>
  <Notes>26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43" baseType="lpstr">
      <vt:lpstr>나눔고딕 Light</vt:lpstr>
      <vt:lpstr>Helvetica Neue</vt:lpstr>
      <vt:lpstr>Helvetica Neue Light</vt:lpstr>
      <vt:lpstr>나눔바른고딕 Light</vt:lpstr>
      <vt:lpstr>맑은 고딕</vt:lpstr>
      <vt:lpstr>Apple SD 산돌고딕 Neo 옅은체</vt:lpstr>
      <vt:lpstr>Arial</vt:lpstr>
      <vt:lpstr>Arial Narrow</vt:lpstr>
      <vt:lpstr>Helvetica Neue Thin</vt:lpstr>
      <vt:lpstr>Apple SD 산돌고딕 Neo 볼드체</vt:lpstr>
      <vt:lpstr>나눔고딕 ExtraBold</vt:lpstr>
      <vt:lpstr>Helvetica Neue Medium</vt:lpstr>
      <vt:lpstr>Apple SD 산돌고딕 Neo 일반체</vt:lpstr>
      <vt:lpstr>Helvetica</vt:lpstr>
      <vt:lpstr>Adobe Devanagari</vt:lpstr>
      <vt:lpstr>White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 R O P O S E</dc:title>
  <dc:creator>금나래</dc:creator>
  <cp:lastModifiedBy>JaeWoong Oh</cp:lastModifiedBy>
  <cp:revision>330</cp:revision>
  <dcterms:modified xsi:type="dcterms:W3CDTF">2018-11-17T07:29:48Z</dcterms:modified>
</cp:coreProperties>
</file>